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3"/>
  </p:notesMasterIdLst>
  <p:sldIdLst>
    <p:sldId id="273" r:id="rId2"/>
    <p:sldId id="280" r:id="rId3"/>
    <p:sldId id="282" r:id="rId4"/>
    <p:sldId id="258" r:id="rId5"/>
    <p:sldId id="321" r:id="rId6"/>
    <p:sldId id="323" r:id="rId7"/>
    <p:sldId id="328" r:id="rId8"/>
    <p:sldId id="322" r:id="rId9"/>
    <p:sldId id="324" r:id="rId10"/>
    <p:sldId id="325" r:id="rId11"/>
    <p:sldId id="326" r:id="rId12"/>
    <p:sldId id="327" r:id="rId13"/>
    <p:sldId id="274" r:id="rId14"/>
    <p:sldId id="330" r:id="rId15"/>
    <p:sldId id="287" r:id="rId16"/>
    <p:sldId id="261" r:id="rId17"/>
    <p:sldId id="263" r:id="rId18"/>
    <p:sldId id="291" r:id="rId19"/>
    <p:sldId id="293" r:id="rId20"/>
    <p:sldId id="292" r:id="rId21"/>
    <p:sldId id="294" r:id="rId22"/>
    <p:sldId id="295" r:id="rId23"/>
    <p:sldId id="296" r:id="rId24"/>
    <p:sldId id="289" r:id="rId25"/>
    <p:sldId id="298" r:id="rId26"/>
    <p:sldId id="271" r:id="rId27"/>
    <p:sldId id="283" r:id="rId28"/>
    <p:sldId id="268" r:id="rId29"/>
    <p:sldId id="301" r:id="rId30"/>
    <p:sldId id="276" r:id="rId31"/>
    <p:sldId id="306" r:id="rId32"/>
    <p:sldId id="307" r:id="rId33"/>
    <p:sldId id="308" r:id="rId34"/>
    <p:sldId id="309" r:id="rId35"/>
    <p:sldId id="310" r:id="rId36"/>
    <p:sldId id="32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05" r:id="rId47"/>
    <p:sldId id="329" r:id="rId48"/>
    <p:sldId id="300" r:id="rId49"/>
    <p:sldId id="277" r:id="rId50"/>
    <p:sldId id="302" r:id="rId51"/>
    <p:sldId id="285" r:id="rId52"/>
  </p:sldIdLst>
  <p:sldSz cx="12192000" cy="6858000"/>
  <p:notesSz cx="6858000" cy="9144000"/>
  <p:embeddedFontLst>
    <p:embeddedFont>
      <p:font typeface="Hiragino Maru Gothic ProN W4" panose="020F0400000000000000" pitchFamily="34" charset="-128"/>
      <p:regular r:id="rId54"/>
    </p:embeddedFont>
    <p:embeddedFont>
      <p:font typeface="Comic Sans MS" panose="030F0902030302020204" pitchFamily="66" charset="0"/>
      <p:regular r:id="rId55"/>
    </p:embeddedFont>
    <p:embeddedFont>
      <p:font typeface="Montserrat" pitchFamily="2" charset="0"/>
      <p:regular r:id="rId56"/>
      <p:bold r:id="rId57"/>
      <p:italic r:id="rId58"/>
      <p:boldItalic r:id="rId59"/>
    </p:embeddedFont>
  </p:embeddedFontLst>
  <p:defaultTextStyle>
    <a:defPPr>
      <a:defRPr lang="ja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00FA00"/>
    <a:srgbClr val="FFFD78"/>
    <a:srgbClr val="FFD7D6"/>
    <a:srgbClr val="92D051"/>
    <a:srgbClr val="00FDFF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87113"/>
  </p:normalViewPr>
  <p:slideViewPr>
    <p:cSldViewPr snapToGrid="0">
      <p:cViewPr varScale="1">
        <p:scale>
          <a:sx n="84" d="100"/>
          <a:sy n="84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U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ECD89-03F7-384E-B06C-4EDE72C65860}" type="datetimeFigureOut">
              <a:t>3/3/25</a:t>
            </a:fld>
            <a:endParaRPr kumimoji="1" lang="ja-U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U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U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4E172-BB7D-934C-A2CE-259F370F7482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35612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05D66-122B-BAB5-4126-F99A9373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D43A2E2-959C-27EF-BE48-1C84C5D9C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96D94D0-CF37-9107-0CB2-DDEFF294E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03B08C-CDF0-5C36-9E44-6E7CD38D3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t>3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382901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2739D-3FAD-7960-C321-3C41144E9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D84A53F-A32E-473B-7839-E3C18947D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2481F94-7C90-8C6B-D372-AEEAF9537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043069-93AC-1F51-51F1-113D00CF9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rPr lang="en-US" altLang="ja-US"/>
              <a:t>12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41270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5769-68EC-11D7-AC06-5C4A39609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EE4268E-D510-D51C-7668-D42B06E2B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DF94125-C2D4-E293-AF89-AE55F5AA4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597C12-8DFB-02BB-5DCA-5B40F3DB8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t>27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67624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EED8-B106-5337-A645-02E0E509A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3C33C4C-C1A2-C2AD-3B67-A44A1538A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05AEB1F-3C26-2681-0EA5-F423B271D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C931CA-EEB4-7168-0E0C-78A68BBD1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t>51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69356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US"/>
              <a:t>sem{(E) = PPL2025, . PPL2025, .. PPL2025</a:t>
            </a:r>
          </a:p>
          <a:p>
            <a:endParaRPr kumimoji="1" lang="en-US" altLang="ja-US"/>
          </a:p>
          <a:p>
            <a:r>
              <a:rPr kumimoji="1" lang="ja-US" altLang="en-US"/>
              <a:t>もしくは後半でやってるように実行してみた方が良い？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rPr lang="en-US" altLang="ja-US"/>
              <a:t>4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22200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4DD8-1BA2-A09A-44F7-5BA060E2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42CA329-7154-61C0-D8A7-2BBA8CA18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F94582B-B103-CB75-D41A-C1F6722D9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US"/>
              <a:t>sem{(E) = PPL2025, . PPL2025, .. PPL2025</a:t>
            </a:r>
          </a:p>
          <a:p>
            <a:endParaRPr kumimoji="1" lang="en-US" altLang="ja-US"/>
          </a:p>
          <a:p>
            <a:r>
              <a:rPr kumimoji="1" lang="ja-US" altLang="en-US"/>
              <a:t>もしくは後半でやってるように実行してみた方が良い？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AA647A-35E3-77A2-4651-563E706A8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rPr lang="en-US" altLang="ja-US"/>
              <a:t>5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10733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98FD1-4C0F-126A-EB3D-E14B7732B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9953620-14C2-2374-8611-A8EE7CA00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B6557D9-5389-E2B8-F7AD-FD1FA6172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US"/>
              <a:t>sem{(E) = PPL2025, . PPL2025, .. PPL2025</a:t>
            </a:r>
          </a:p>
          <a:p>
            <a:endParaRPr kumimoji="1" lang="en-US" altLang="ja-US"/>
          </a:p>
          <a:p>
            <a:r>
              <a:rPr kumimoji="1" lang="ja-US" altLang="en-US"/>
              <a:t>もしくは後半でやってるように実行してみた方が良い？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2037F3-8044-4E46-E1AB-1B1DB985C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rPr lang="en-US" altLang="ja-US"/>
              <a:t>6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74649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A35A8-CE27-160B-2A5C-8AC599BB9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9D23276-513E-FE60-3640-4EEC756A0E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839C4F1-E47F-F78B-90A4-B14F961A9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US"/>
              <a:t>sem{(E) = PPL2025, . PPL2025, .. PPL2025</a:t>
            </a:r>
          </a:p>
          <a:p>
            <a:endParaRPr kumimoji="1" lang="en-US" altLang="ja-US"/>
          </a:p>
          <a:p>
            <a:r>
              <a:rPr kumimoji="1" lang="ja-US" altLang="en-US"/>
              <a:t>もしくは後半でやってるように実行してみた方が良い？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E239DA-93C2-D572-EC4D-47C10B4D2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rPr lang="en-US" altLang="ja-US"/>
              <a:t>7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29409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DF3F7-84C9-8695-C2F4-5F2296910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F54EDC6-825A-0D4C-77D7-ACCC155F8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E455D5A-1081-1351-2425-411858C25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D688BB-AE14-C13F-80C8-9DD2C44A7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rPr lang="en-US" altLang="ja-US"/>
              <a:t>8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46377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F6CBE-6A78-231B-A442-C2266FB6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6451DEC-273F-710D-5FCA-6AB34E5B9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E26663B-BBFF-16BD-026B-D4EFD7D9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968C83-5B15-B477-4F27-A62D5CBA1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rPr lang="en-US" altLang="ja-US"/>
              <a:t>9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67058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DAD74-8B51-B1D1-3F47-6C5947A38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6A88399-CFF7-4961-2351-798B0B374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70F684B-FD0A-F470-C25A-1AA4BB3F0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854D3A-059C-CAE5-26E5-DB9BCC991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rPr lang="en-US" altLang="ja-US"/>
              <a:t>10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78418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BD04C-A708-3039-7E14-40E28349B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9A791C9-F71C-9DDE-171F-BE5D970B5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391038C-2C36-FEEC-BD4F-DCFA20B2D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13523D-2D88-28C3-103E-4D0C70567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4E172-BB7D-934C-A2CE-259F370F7482}" type="slidenum">
              <a:rPr lang="en-US" altLang="ja-US"/>
              <a:t>11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7746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8EF499-0866-9BA8-E35A-9371587C6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29FC2DF-6F8C-BC88-6E23-3DE4F89F7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DBB98E-0A83-56A7-FD4B-D7DB8559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9253B6-2686-7661-B9D4-B06D03F1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4D1975-BBB1-B0C4-6F3F-7B73CCFC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07910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E98375-ED13-CD59-8B82-4B27B754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ABC7932-F4E0-2A5C-E80F-9F546F14F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DDE9F7-CBAD-01C9-6773-C3F1EE89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D11112-AB4C-7602-C1AA-9927AC1D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A2DE32-0169-17AD-DCD3-0C661449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82017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18765E9-0B69-D1AF-BFA8-CBAEAF139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A2CEB3E-7D26-670B-1C59-0AD278F8F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7F0560-F5FC-D559-46EE-E6FAF4371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54E842-1614-AF4B-36E2-EF4F01AF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37D216-12F7-BF45-F6A7-9B59FB67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711131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212FE2-64DD-6C1F-E89F-790BE4CD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FBFD4F-050D-F469-07E0-3750A62F0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48882FA-87D2-82FE-EE8E-5CE5F4CA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728905-9363-A4FF-05D4-0CE5B7C6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470027-E326-2699-255A-7A4EC464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51478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A8BEFD-10F8-41FC-19DF-1C27BB7B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D56938-B28B-2E0E-EFBD-7B61CEF8A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D114AA-E1A5-8A40-0060-49A2D821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43BE20-5E0C-15CF-36F4-D35712B9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0451F6-BECB-9B96-6B3D-3E9846E8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09509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6C76DA-C187-7CC9-9885-E52678DF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0AF5EB-DBCF-7552-0909-B0C719098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52F716-630A-513C-14CF-BEEE829E6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3D1C7E-769C-6096-B955-5108B0BF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3C120F-252B-1BD5-EA36-1BDC752D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43A82F4-A24E-6F80-1F96-55B8A9C7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9197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59BF7-6F64-4A7A-91EE-FEBF03AF6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C3920D-1EE5-602E-87F8-5E18075F2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BFEC39-973A-2DE0-EFAD-F9E878DF0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81BD3F8-F212-7343-0036-D3FDA1688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A3C406E-B1A3-254C-166F-DC409EF9B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F4AB908-E36F-D3CC-AAD9-0880ED54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0898A7F-166B-1086-053C-3225E4C0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E50E036-6708-76E4-1CB5-E6283B51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42025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4541B7-FE61-1660-EA4A-06BE8A5E0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CA2FFF3-4848-27E9-31F2-D4E0EC948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AFF8FD-F743-587E-BBC6-B99BCC0D6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ECE296E-5A62-1561-874D-BFF3C910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56546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EB5053-409C-407F-1B0D-9DCD634E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D754064-26ED-3E9A-36DC-9CE1488E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2580C57-99A7-6B91-60DC-46C25606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13652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F9F6A9-843F-71D7-CB0E-315DABDBD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578EAF-FBBB-5A0D-3628-DAB1D061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50F9ED-E7BA-D0BD-7A98-2BF4D9887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D0EA1D-28EF-6BEF-D541-097B852C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1F9A95-3376-F4A5-D9B8-25AE8F22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048EFF-3BC7-BE3C-8A3B-B01BCC9B4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79619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9AC21B-A2D7-CBAB-E83B-3528125C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E80A559-4E53-D085-BEC8-E63D67AEF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U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29FBE5C-6AA2-5CE1-5FD1-5D708A994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7C137A6-B45E-B127-7AEE-FDA177D9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AAEB3AB-4EFB-22EC-7AD7-BCFEEB6B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47DC48-89A4-A180-77B6-99007369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411881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05150EE-D248-BDE4-BBBF-4AC63C31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D1A2B1-49FC-EC52-6466-541B40BA5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40B2B2-27F1-DE50-528A-FEB08FA5B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A45BF6-2B6C-F64E-9BA0-6F86250AF4AC}" type="datetimeFigureOut">
              <a:t>3/3/25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54EC71-E624-19DB-6DC7-3D11A8652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DE23CB-03E0-571E-559B-D4B6A4351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52E87C-9143-B64E-833B-E60094D29A30}" type="slidenum"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064774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omic Sans MS" panose="030F0902030302020204" pitchFamily="66" charset="0"/>
          <a:ea typeface="Hiragino Maru Gothic ProN W4" panose="020F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omic Sans MS" panose="030F0902030302020204" pitchFamily="66" charset="0"/>
          <a:ea typeface="Hiragino Maru Gothic ProN W4" panose="020F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omic Sans MS" panose="030F0902030302020204" pitchFamily="66" charset="0"/>
          <a:ea typeface="Hiragino Maru Gothic ProN W4" panose="020F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omic Sans MS" panose="030F0902030302020204" pitchFamily="66" charset="0"/>
          <a:ea typeface="Hiragino Maru Gothic ProN W4" panose="020F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omic Sans MS" panose="030F0902030302020204" pitchFamily="66" charset="0"/>
          <a:ea typeface="Hiragino Maru Gothic ProN W4" panose="020F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omic Sans MS" panose="030F0902030302020204" pitchFamily="66" charset="0"/>
          <a:ea typeface="Hiragino Maru Gothic ProN W4" panose="020F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76823FF-4389-E9A7-8C85-F2A89866B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758363" cy="6823784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3ABE02-098D-4266-5546-6DBF58E2FB3C}"/>
              </a:ext>
            </a:extLst>
          </p:cNvPr>
          <p:cNvSpPr txBox="1"/>
          <p:nvPr/>
        </p:nvSpPr>
        <p:spPr>
          <a:xfrm>
            <a:off x="5053117" y="4209098"/>
            <a:ext cx="6643165" cy="138499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ja-US" sz="2400" b="0" i="0">
                <a:solidFill>
                  <a:srgbClr val="FF0000"/>
                </a:solidFill>
                <a:effectLst/>
                <a:latin typeface="Montserrat" panose="020F0502020204030204" pitchFamily="34" charset="0"/>
              </a:rPr>
              <a:t>51st International Colloquium on</a:t>
            </a:r>
          </a:p>
          <a:p>
            <a:pPr algn="l"/>
            <a:r>
              <a:rPr lang="en-US" altLang="ja-US" sz="2400" b="0" i="0">
                <a:solidFill>
                  <a:srgbClr val="FF0000"/>
                </a:solidFill>
                <a:effectLst/>
                <a:latin typeface="Montserrat" panose="020F0502020204030204" pitchFamily="34" charset="0"/>
              </a:rPr>
              <a:t>Automata, Languages, and Programming</a:t>
            </a:r>
          </a:p>
          <a:p>
            <a:pPr algn="l"/>
            <a:r>
              <a:rPr lang="en-US" altLang="ja-US" sz="3600" b="0" i="0">
                <a:solidFill>
                  <a:srgbClr val="FF0000"/>
                </a:solidFill>
                <a:effectLst/>
                <a:latin typeface="Montserrat" panose="020F0502020204030204" pitchFamily="34" charset="0"/>
              </a:rPr>
              <a:t>ICALP 2024</a:t>
            </a:r>
            <a:endParaRPr kumimoji="1" lang="ja-US" altLang="en-US" sz="3600">
              <a:solidFill>
                <a:srgbClr val="FF0000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pic>
        <p:nvPicPr>
          <p:cNvPr id="3" name="図 2" descr="ロゴ, 会社名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9E96392-F237-12DD-817A-85FCD142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50" y="1217022"/>
            <a:ext cx="1842770" cy="1579517"/>
          </a:xfrm>
          <a:prstGeom prst="rect">
            <a:avLst/>
          </a:prstGeom>
          <a:ln w="50800">
            <a:solidFill>
              <a:srgbClr val="00FA00"/>
            </a:solidFill>
          </a:ln>
          <a:effectLst>
            <a:outerShdw dist="174475" dir="2700000" algn="tl" rotWithShape="0">
              <a:srgbClr val="00FA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57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90413-53E7-6B87-2789-E4D13010D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80B74A3D-4C34-11C3-9CEC-948BF5B688ED}"/>
              </a:ext>
            </a:extLst>
          </p:cNvPr>
          <p:cNvSpPr/>
          <p:nvPr/>
        </p:nvSpPr>
        <p:spPr>
          <a:xfrm>
            <a:off x="3368040" y="1036320"/>
            <a:ext cx="1554480" cy="134112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BDC7C7-9CB0-C2B0-7110-3C11BBDA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3" y="0"/>
            <a:ext cx="10515600" cy="1325563"/>
          </a:xfrm>
        </p:spPr>
        <p:txBody>
          <a:bodyPr/>
          <a:lstStyle/>
          <a:p>
            <a:r>
              <a:rPr kumimoji="1" lang="en-US" altLang="ja-US"/>
              <a:t>REGEX/</a:t>
            </a:r>
            <a:r>
              <a:rPr kumimoji="1" lang="ja-US" altLang="en-US"/>
              <a:t>普通の正規表現</a:t>
            </a:r>
            <a:r>
              <a:rPr kumimoji="1" lang="en-US" altLang="ja-US"/>
              <a:t> </a:t>
            </a:r>
            <a:r>
              <a:rPr kumimoji="1" lang="ja-US" altLang="en-US"/>
              <a:t>の思い出し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53B1C8-15DB-5388-21E1-0FBB759D2455}"/>
              </a:ext>
            </a:extLst>
          </p:cNvPr>
          <p:cNvSpPr txBox="1"/>
          <p:nvPr/>
        </p:nvSpPr>
        <p:spPr>
          <a:xfrm>
            <a:off x="929052" y="1139760"/>
            <a:ext cx="1010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80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例</a:t>
            </a: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: Σ</a:t>
            </a:r>
            <a:r>
              <a:rPr kumimoji="1" lang="en-US" altLang="ja-US" sz="80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 </a:t>
            </a:r>
            <a:r>
              <a:rPr kumimoji="1" lang="en-US" altLang="ja-US" sz="8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 Σ</a:t>
            </a:r>
            <a:r>
              <a:rPr kumimoji="1" lang="en-US" altLang="ja-US" sz="80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endParaRPr kumimoji="1" lang="en-US" altLang="ja-US" sz="80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BC7D302-A00C-C521-197D-73BC90170B5F}"/>
              </a:ext>
            </a:extLst>
          </p:cNvPr>
          <p:cNvSpPr txBox="1"/>
          <p:nvPr/>
        </p:nvSpPr>
        <p:spPr>
          <a:xfrm>
            <a:off x="3678727" y="2240280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あらゆる一文字にマッチする式</a:t>
            </a:r>
            <a:endParaRPr kumimoji="1" lang="en-US" altLang="ja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9149D3-CE3D-EACB-989E-68A20D6E35D6}"/>
              </a:ext>
            </a:extLst>
          </p:cNvPr>
          <p:cNvSpPr txBox="1"/>
          <p:nvPr/>
        </p:nvSpPr>
        <p:spPr>
          <a:xfrm>
            <a:off x="3672840" y="3169920"/>
            <a:ext cx="8214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E*</a:t>
            </a:r>
            <a:r>
              <a:rPr kumimoji="1" lang="en-US" altLang="ja-US" sz="48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式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を好きな回数繰り返す式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498BA24-E98B-8E28-30F2-0CB4997D94B8}"/>
              </a:ext>
            </a:extLst>
          </p:cNvPr>
          <p:cNvSpPr txBox="1"/>
          <p:nvPr/>
        </p:nvSpPr>
        <p:spPr>
          <a:xfrm>
            <a:off x="0" y="4356854"/>
            <a:ext cx="1202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 PPL2025 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</a:t>
            </a:r>
            <a:endParaRPr lang="ja-US" altLang="en-US" sz="1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E3C9C3D-4A25-80EB-5A27-8844FB9171EF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3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03D90E7-A8EE-575C-3928-81713ED61585}"/>
              </a:ext>
            </a:extLst>
          </p:cNvPr>
          <p:cNvSpPr txBox="1"/>
          <p:nvPr/>
        </p:nvSpPr>
        <p:spPr>
          <a:xfrm>
            <a:off x="2503170" y="5507474"/>
            <a:ext cx="7174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今日は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</a:t>
            </a:r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です</a:t>
            </a:r>
            <a:endParaRPr lang="ja-US" altLang="en-US" sz="6000"/>
          </a:p>
        </p:txBody>
      </p:sp>
      <p:pic>
        <p:nvPicPr>
          <p:cNvPr id="6" name="図 5" descr="座る, 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C2AC538-D3FD-6E69-B62F-9DCAEAD5C4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1645373" y="4992309"/>
            <a:ext cx="1661708" cy="159137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FB65F6-78D3-6C01-1401-A5C624375C16}"/>
              </a:ext>
            </a:extLst>
          </p:cNvPr>
          <p:cNvSpPr txBox="1"/>
          <p:nvPr/>
        </p:nvSpPr>
        <p:spPr>
          <a:xfrm>
            <a:off x="4389120" y="505968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</p:spTree>
    <p:extLst>
      <p:ext uri="{BB962C8B-B14F-4D97-AF65-F5344CB8AC3E}">
        <p14:creationId xmlns:p14="http://schemas.microsoft.com/office/powerpoint/2010/main" val="420928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DC149-814A-870F-2520-17643D6F8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025E89B-BBC1-3EAB-0BE7-1BB11B46F064}"/>
              </a:ext>
            </a:extLst>
          </p:cNvPr>
          <p:cNvSpPr/>
          <p:nvPr/>
        </p:nvSpPr>
        <p:spPr>
          <a:xfrm>
            <a:off x="4861560" y="1036320"/>
            <a:ext cx="4450080" cy="134112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BE23C62-A2FE-7CCE-B781-0125C377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3" y="0"/>
            <a:ext cx="10515600" cy="1325563"/>
          </a:xfrm>
        </p:spPr>
        <p:txBody>
          <a:bodyPr/>
          <a:lstStyle/>
          <a:p>
            <a:r>
              <a:rPr kumimoji="1" lang="en-US" altLang="ja-US"/>
              <a:t>REGEX/</a:t>
            </a:r>
            <a:r>
              <a:rPr kumimoji="1" lang="ja-US" altLang="en-US"/>
              <a:t>普通の正規表現</a:t>
            </a:r>
            <a:r>
              <a:rPr kumimoji="1" lang="en-US" altLang="ja-US"/>
              <a:t> </a:t>
            </a:r>
            <a:r>
              <a:rPr kumimoji="1" lang="ja-US" altLang="en-US"/>
              <a:t>の思い出し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973780-C372-DCE8-6E33-7FEBE95963B8}"/>
              </a:ext>
            </a:extLst>
          </p:cNvPr>
          <p:cNvSpPr txBox="1"/>
          <p:nvPr/>
        </p:nvSpPr>
        <p:spPr>
          <a:xfrm>
            <a:off x="929052" y="1139760"/>
            <a:ext cx="1010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80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例</a:t>
            </a: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: Σ</a:t>
            </a:r>
            <a:r>
              <a:rPr kumimoji="1" lang="en-US" altLang="ja-US" sz="80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 </a:t>
            </a:r>
            <a:r>
              <a:rPr kumimoji="1" lang="en-US" altLang="ja-US" sz="8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 Σ</a:t>
            </a:r>
            <a:r>
              <a:rPr kumimoji="1" lang="en-US" altLang="ja-US" sz="80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endParaRPr kumimoji="1" lang="en-US" altLang="ja-US" sz="80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93F4A79-B59B-9A75-9F4B-28262514E2A7}"/>
              </a:ext>
            </a:extLst>
          </p:cNvPr>
          <p:cNvSpPr txBox="1"/>
          <p:nvPr/>
        </p:nvSpPr>
        <p:spPr>
          <a:xfrm>
            <a:off x="3678727" y="2240280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あらゆる一文字にマッチする式</a:t>
            </a:r>
            <a:endParaRPr kumimoji="1" lang="en-US" altLang="ja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80A5C67-A7BE-5239-7478-EB1BA8B2838F}"/>
              </a:ext>
            </a:extLst>
          </p:cNvPr>
          <p:cNvSpPr txBox="1"/>
          <p:nvPr/>
        </p:nvSpPr>
        <p:spPr>
          <a:xfrm>
            <a:off x="3672840" y="3169920"/>
            <a:ext cx="8214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E*</a:t>
            </a:r>
            <a:r>
              <a:rPr kumimoji="1" lang="en-US" altLang="ja-US" sz="48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式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を好きな回数繰り返す式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5097F3-B0FF-7249-1147-E2FC5425E3AE}"/>
              </a:ext>
            </a:extLst>
          </p:cNvPr>
          <p:cNvSpPr txBox="1"/>
          <p:nvPr/>
        </p:nvSpPr>
        <p:spPr>
          <a:xfrm>
            <a:off x="0" y="4356854"/>
            <a:ext cx="1202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 PPL2025 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</a:t>
            </a:r>
            <a:endParaRPr lang="ja-US" altLang="en-US" sz="1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D3F764E-C4FA-8B20-326C-39B510684148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3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E16969-FE08-D84C-901F-C7A8D9BC3FB3}"/>
              </a:ext>
            </a:extLst>
          </p:cNvPr>
          <p:cNvSpPr txBox="1"/>
          <p:nvPr/>
        </p:nvSpPr>
        <p:spPr>
          <a:xfrm>
            <a:off x="2503170" y="5507474"/>
            <a:ext cx="7174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今日は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</a:t>
            </a:r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です</a:t>
            </a:r>
            <a:endParaRPr lang="ja-US" altLang="en-US" sz="6000"/>
          </a:p>
        </p:txBody>
      </p:sp>
      <p:pic>
        <p:nvPicPr>
          <p:cNvPr id="6" name="図 5" descr="座る, 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53ACD07-4F86-C4B9-2486-98DB6BBB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3977093" y="4931349"/>
            <a:ext cx="1661708" cy="159137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46FF191-4284-101D-3E22-4971D33BCD9F}"/>
              </a:ext>
            </a:extLst>
          </p:cNvPr>
          <p:cNvSpPr txBox="1"/>
          <p:nvPr/>
        </p:nvSpPr>
        <p:spPr>
          <a:xfrm>
            <a:off x="7543800" y="51054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</p:spTree>
    <p:extLst>
      <p:ext uri="{BB962C8B-B14F-4D97-AF65-F5344CB8AC3E}">
        <p14:creationId xmlns:p14="http://schemas.microsoft.com/office/powerpoint/2010/main" val="254129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1CF3C-20CA-EF2F-ED3B-C4522E2E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2B67085-1155-620F-7966-81C41C63B9A8}"/>
              </a:ext>
            </a:extLst>
          </p:cNvPr>
          <p:cNvSpPr/>
          <p:nvPr/>
        </p:nvSpPr>
        <p:spPr>
          <a:xfrm>
            <a:off x="9220200" y="1036320"/>
            <a:ext cx="1539240" cy="134112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574868A-A82B-BAF3-6BE4-36EB1A61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3" y="0"/>
            <a:ext cx="10515600" cy="1325563"/>
          </a:xfrm>
        </p:spPr>
        <p:txBody>
          <a:bodyPr/>
          <a:lstStyle/>
          <a:p>
            <a:r>
              <a:rPr kumimoji="1" lang="en-US" altLang="ja-US"/>
              <a:t>REGEX/</a:t>
            </a:r>
            <a:r>
              <a:rPr kumimoji="1" lang="ja-US" altLang="en-US"/>
              <a:t>普通の正規表現</a:t>
            </a:r>
            <a:r>
              <a:rPr kumimoji="1" lang="en-US" altLang="ja-US"/>
              <a:t> </a:t>
            </a:r>
            <a:r>
              <a:rPr kumimoji="1" lang="ja-US" altLang="en-US"/>
              <a:t>の思い出し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5C9D202-15B4-4292-4DAA-536ACCB7CB08}"/>
              </a:ext>
            </a:extLst>
          </p:cNvPr>
          <p:cNvSpPr txBox="1"/>
          <p:nvPr/>
        </p:nvSpPr>
        <p:spPr>
          <a:xfrm>
            <a:off x="929052" y="1139760"/>
            <a:ext cx="1010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80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例</a:t>
            </a: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: Σ</a:t>
            </a:r>
            <a:r>
              <a:rPr kumimoji="1" lang="en-US" altLang="ja-US" sz="80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 </a:t>
            </a:r>
            <a:r>
              <a:rPr kumimoji="1" lang="en-US" altLang="ja-US" sz="8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 Σ</a:t>
            </a:r>
            <a:r>
              <a:rPr kumimoji="1" lang="en-US" altLang="ja-US" sz="80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endParaRPr kumimoji="1" lang="en-US" altLang="ja-US" sz="80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260C9F-7328-09D3-3F7B-0A72685F1A3F}"/>
              </a:ext>
            </a:extLst>
          </p:cNvPr>
          <p:cNvSpPr txBox="1"/>
          <p:nvPr/>
        </p:nvSpPr>
        <p:spPr>
          <a:xfrm>
            <a:off x="3678727" y="2240280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あらゆる一文字にマッチする式</a:t>
            </a:r>
            <a:endParaRPr kumimoji="1" lang="en-US" altLang="ja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81FC46C-D055-293B-9055-FDF0438C7468}"/>
              </a:ext>
            </a:extLst>
          </p:cNvPr>
          <p:cNvSpPr txBox="1"/>
          <p:nvPr/>
        </p:nvSpPr>
        <p:spPr>
          <a:xfrm>
            <a:off x="3672840" y="3169920"/>
            <a:ext cx="8214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E*</a:t>
            </a:r>
            <a:r>
              <a:rPr kumimoji="1" lang="en-US" altLang="ja-US" sz="48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式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を好きな回数繰り返す式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A24BD4-4AC8-8DD5-99C9-47BDAE4E3A0E}"/>
              </a:ext>
            </a:extLst>
          </p:cNvPr>
          <p:cNvSpPr txBox="1"/>
          <p:nvPr/>
        </p:nvSpPr>
        <p:spPr>
          <a:xfrm>
            <a:off x="0" y="4356854"/>
            <a:ext cx="1202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 PPL2025 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</a:t>
            </a:r>
            <a:endParaRPr lang="ja-US" altLang="en-US" sz="1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F072637-5D30-4DD3-E923-1CA518409A26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3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E116D00-16DE-B663-56E9-8D258DD81015}"/>
              </a:ext>
            </a:extLst>
          </p:cNvPr>
          <p:cNvSpPr txBox="1"/>
          <p:nvPr/>
        </p:nvSpPr>
        <p:spPr>
          <a:xfrm>
            <a:off x="2503170" y="5507474"/>
            <a:ext cx="7174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今日は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</a:t>
            </a:r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です</a:t>
            </a:r>
            <a:endParaRPr lang="ja-US" altLang="en-US" sz="6000"/>
          </a:p>
        </p:txBody>
      </p:sp>
      <p:pic>
        <p:nvPicPr>
          <p:cNvPr id="6" name="図 5" descr="座る, 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F38EEF2-3F35-B247-595E-3DC2D391EE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7131773" y="4961829"/>
            <a:ext cx="1661708" cy="159137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3BFBE8-AE37-C787-3A92-2E8625BC2113}"/>
              </a:ext>
            </a:extLst>
          </p:cNvPr>
          <p:cNvSpPr txBox="1"/>
          <p:nvPr/>
        </p:nvSpPr>
        <p:spPr>
          <a:xfrm>
            <a:off x="9037320" y="51054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82B9B6-17F5-7B6A-E918-C4BE0CB92F90}"/>
              </a:ext>
            </a:extLst>
          </p:cNvPr>
          <p:cNvSpPr txBox="1"/>
          <p:nvPr/>
        </p:nvSpPr>
        <p:spPr>
          <a:xfrm rot="20598145">
            <a:off x="9745792" y="5516881"/>
            <a:ext cx="1544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OK👍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28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F32BF78-85A9-E840-031B-59223DF6CAD1}"/>
              </a:ext>
            </a:extLst>
          </p:cNvPr>
          <p:cNvGrpSpPr/>
          <p:nvPr/>
        </p:nvGrpSpPr>
        <p:grpSpPr>
          <a:xfrm>
            <a:off x="3139440" y="3642360"/>
            <a:ext cx="7467600" cy="2072640"/>
            <a:chOff x="3139440" y="3642360"/>
            <a:chExt cx="7467600" cy="2072640"/>
          </a:xfrm>
        </p:grpSpPr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B474EF8-ACE6-5F5D-FC3A-A36216AE6DE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0" y="508033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AC1ADFB5-D89C-042D-3E01-80AD053E2799}"/>
                </a:ext>
              </a:extLst>
            </p:cNvPr>
            <p:cNvSpPr txBox="1"/>
            <p:nvPr/>
          </p:nvSpPr>
          <p:spPr>
            <a:xfrm>
              <a:off x="9757410" y="4151114"/>
              <a:ext cx="84963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r>
                <a:rPr lang="en-US" altLang="ja-US" sz="5400" baseline="-25000">
                  <a:solidFill>
                    <a:srgbClr val="FF00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3</a:t>
              </a:r>
              <a:endParaRPr lang="ja-US" altLang="en-US">
                <a:solidFill>
                  <a:srgbClr val="FF0000"/>
                </a:solidFill>
              </a:endParaRPr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5E6D24D1-9402-162C-219C-C5350D18697D}"/>
                </a:ext>
              </a:extLst>
            </p:cNvPr>
            <p:cNvSpPr/>
            <p:nvPr/>
          </p:nvSpPr>
          <p:spPr>
            <a:xfrm>
              <a:off x="3139440" y="4038307"/>
              <a:ext cx="6949440" cy="1676693"/>
            </a:xfrm>
            <a:custGeom>
              <a:avLst/>
              <a:gdLst>
                <a:gd name="connsiteX0" fmla="*/ 0 w 6949440"/>
                <a:gd name="connsiteY0" fmla="*/ 1676693 h 1676693"/>
                <a:gd name="connsiteX1" fmla="*/ 3002280 w 6949440"/>
                <a:gd name="connsiteY1" fmla="*/ 293 h 1676693"/>
                <a:gd name="connsiteX2" fmla="*/ 6949440 w 6949440"/>
                <a:gd name="connsiteY2" fmla="*/ 1570013 h 167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49440" h="1676693">
                  <a:moveTo>
                    <a:pt x="0" y="1676693"/>
                  </a:moveTo>
                  <a:cubicBezTo>
                    <a:pt x="922020" y="847383"/>
                    <a:pt x="1844040" y="18073"/>
                    <a:pt x="3002280" y="293"/>
                  </a:cubicBezTo>
                  <a:cubicBezTo>
                    <a:pt x="4160520" y="-17487"/>
                    <a:pt x="5554980" y="776263"/>
                    <a:pt x="6949440" y="1570013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F2C908D6-BE30-8856-5F82-10D7705D56F8}"/>
                </a:ext>
              </a:extLst>
            </p:cNvPr>
            <p:cNvSpPr txBox="1"/>
            <p:nvPr/>
          </p:nvSpPr>
          <p:spPr>
            <a:xfrm>
              <a:off x="5638800" y="3642360"/>
              <a:ext cx="747320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</a:t>
              </a:r>
              <a:r>
                <a:rPr kumimoji="1" lang="en-US" altLang="ja-US" sz="4400" baseline="-250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3</a:t>
              </a:r>
              <a:endParaRPr kumimoji="1" lang="ja-US" altLang="en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1D0025-440B-6F64-9EA8-BEBC26A199D7}"/>
              </a:ext>
            </a:extLst>
          </p:cNvPr>
          <p:cNvSpPr txBox="1"/>
          <p:nvPr/>
        </p:nvSpPr>
        <p:spPr>
          <a:xfrm>
            <a:off x="381000" y="424934"/>
            <a:ext cx="113842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意味関数</a:t>
            </a:r>
            <a:b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〚 E, ℓ 〛 = </a:t>
            </a:r>
            <a:r>
              <a:rPr lang="en-US" altLang="ja-US" sz="6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..., &lt; x</a:t>
            </a:r>
            <a:r>
              <a:rPr lang="en-US" altLang="ja-US" sz="5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i </a:t>
            </a:r>
            <a: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, ℓ</a:t>
            </a:r>
            <a:r>
              <a:rPr lang="en-US" altLang="ja-US" sz="5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i</a:t>
            </a:r>
            <a: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&gt;, ... </a:t>
            </a:r>
            <a:r>
              <a:rPr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endParaRPr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2819CDA-B1BA-48E9-A99F-7F9A938589A5}"/>
              </a:ext>
            </a:extLst>
          </p:cNvPr>
          <p:cNvSpPr txBox="1"/>
          <p:nvPr/>
        </p:nvSpPr>
        <p:spPr>
          <a:xfrm>
            <a:off x="2941320" y="1508760"/>
            <a:ext cx="570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66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w</a:t>
            </a:r>
            <a:endParaRPr kumimoji="1" lang="ja-US" altLang="en-US" sz="6600" baseline="-25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7D68B2CB-940D-55D0-1648-A7BF19C08BEB}"/>
              </a:ext>
            </a:extLst>
          </p:cNvPr>
          <p:cNvGrpSpPr/>
          <p:nvPr/>
        </p:nvGrpSpPr>
        <p:grpSpPr>
          <a:xfrm>
            <a:off x="1402080" y="4151114"/>
            <a:ext cx="9326880" cy="2600206"/>
            <a:chOff x="1402080" y="4151114"/>
            <a:chExt cx="9326880" cy="2600206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1EC5C107-43E3-0D17-6414-1461B4794060}"/>
                </a:ext>
              </a:extLst>
            </p:cNvPr>
            <p:cNvCxnSpPr>
              <a:cxnSpLocks/>
            </p:cNvCxnSpPr>
            <p:nvPr/>
          </p:nvCxnSpPr>
          <p:spPr>
            <a:xfrm>
              <a:off x="1402080" y="5659457"/>
              <a:ext cx="932688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D62C67E6-532F-DBFF-6781-128641366803}"/>
                </a:ext>
              </a:extLst>
            </p:cNvPr>
            <p:cNvSpPr/>
            <p:nvPr/>
          </p:nvSpPr>
          <p:spPr>
            <a:xfrm>
              <a:off x="1478280" y="5689937"/>
              <a:ext cx="9204960" cy="658979"/>
            </a:xfrm>
            <a:custGeom>
              <a:avLst/>
              <a:gdLst>
                <a:gd name="connsiteX0" fmla="*/ 0 w 6065520"/>
                <a:gd name="connsiteY0" fmla="*/ 0 h 658979"/>
                <a:gd name="connsiteX1" fmla="*/ 1127760 w 6065520"/>
                <a:gd name="connsiteY1" fmla="*/ 563880 h 658979"/>
                <a:gd name="connsiteX2" fmla="*/ 4236720 w 6065520"/>
                <a:gd name="connsiteY2" fmla="*/ 609600 h 658979"/>
                <a:gd name="connsiteX3" fmla="*/ 6065520 w 6065520"/>
                <a:gd name="connsiteY3" fmla="*/ 60960 h 65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65520" h="658979">
                  <a:moveTo>
                    <a:pt x="0" y="0"/>
                  </a:moveTo>
                  <a:cubicBezTo>
                    <a:pt x="210820" y="231140"/>
                    <a:pt x="421640" y="462280"/>
                    <a:pt x="1127760" y="563880"/>
                  </a:cubicBezTo>
                  <a:cubicBezTo>
                    <a:pt x="1833880" y="665480"/>
                    <a:pt x="3413760" y="693420"/>
                    <a:pt x="4236720" y="609600"/>
                  </a:cubicBezTo>
                  <a:cubicBezTo>
                    <a:pt x="5059680" y="525780"/>
                    <a:pt x="5562600" y="293370"/>
                    <a:pt x="6065520" y="60960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5C5D2F30-A0B5-D779-47CD-8286E241276C}"/>
                </a:ext>
              </a:extLst>
            </p:cNvPr>
            <p:cNvSpPr txBox="1"/>
            <p:nvPr/>
          </p:nvSpPr>
          <p:spPr>
            <a:xfrm>
              <a:off x="5318760" y="5735657"/>
              <a:ext cx="71045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60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w</a:t>
              </a:r>
              <a:endPara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82A9B34-65E2-4F36-9BA4-B332F5EFED14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508033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78A6BFD-C9C1-D512-6AA9-799EC2B3C5AE}"/>
                </a:ext>
              </a:extLst>
            </p:cNvPr>
            <p:cNvSpPr txBox="1"/>
            <p:nvPr/>
          </p:nvSpPr>
          <p:spPr>
            <a:xfrm>
              <a:off x="2823210" y="4151114"/>
              <a:ext cx="57531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endParaRPr lang="ja-US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09570266-9E30-6CD8-938D-E03FD453E198}"/>
              </a:ext>
            </a:extLst>
          </p:cNvPr>
          <p:cNvGrpSpPr/>
          <p:nvPr/>
        </p:nvGrpSpPr>
        <p:grpSpPr>
          <a:xfrm>
            <a:off x="3291840" y="4120634"/>
            <a:ext cx="5699760" cy="1554063"/>
            <a:chOff x="3291840" y="4120634"/>
            <a:chExt cx="5699760" cy="1554063"/>
          </a:xfrm>
        </p:grpSpPr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FB932930-661D-D85F-38A1-E9FEC14BF71C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508033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8B26FDFC-7EDB-2FE3-9919-92917938BA3A}"/>
                </a:ext>
              </a:extLst>
            </p:cNvPr>
            <p:cNvSpPr/>
            <p:nvPr/>
          </p:nvSpPr>
          <p:spPr>
            <a:xfrm flipV="1">
              <a:off x="3291840" y="5151119"/>
              <a:ext cx="5349240" cy="518161"/>
            </a:xfrm>
            <a:custGeom>
              <a:avLst/>
              <a:gdLst>
                <a:gd name="connsiteX0" fmla="*/ 0 w 5349240"/>
                <a:gd name="connsiteY0" fmla="*/ 15240 h 335309"/>
                <a:gd name="connsiteX1" fmla="*/ 3078480 w 5349240"/>
                <a:gd name="connsiteY1" fmla="*/ 335280 h 335309"/>
                <a:gd name="connsiteX2" fmla="*/ 5349240 w 5349240"/>
                <a:gd name="connsiteY2" fmla="*/ 0 h 33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9240" h="335309">
                  <a:moveTo>
                    <a:pt x="0" y="15240"/>
                  </a:moveTo>
                  <a:cubicBezTo>
                    <a:pt x="1093470" y="176530"/>
                    <a:pt x="2186940" y="337820"/>
                    <a:pt x="3078480" y="335280"/>
                  </a:cubicBezTo>
                  <a:cubicBezTo>
                    <a:pt x="3970020" y="332740"/>
                    <a:pt x="4659630" y="166370"/>
                    <a:pt x="534924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5EBE01F0-8487-F26F-189A-EAFA2D95B166}"/>
                </a:ext>
              </a:extLst>
            </p:cNvPr>
            <p:cNvSpPr txBox="1"/>
            <p:nvPr/>
          </p:nvSpPr>
          <p:spPr>
            <a:xfrm>
              <a:off x="7193280" y="4754880"/>
              <a:ext cx="747320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</a:t>
              </a:r>
              <a:r>
                <a:rPr kumimoji="1" lang="en-US" altLang="ja-US" sz="4400" baseline="-250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2</a:t>
              </a:r>
              <a:endParaRPr kumimoji="1" lang="ja-US" altLang="en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262C1DE-BEA0-655C-FB8E-9422405C19C2}"/>
                </a:ext>
              </a:extLst>
            </p:cNvPr>
            <p:cNvSpPr txBox="1"/>
            <p:nvPr/>
          </p:nvSpPr>
          <p:spPr>
            <a:xfrm>
              <a:off x="8141970" y="4120634"/>
              <a:ext cx="849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r>
                <a:rPr kumimoji="0" lang="en-US" altLang="ja-US" sz="5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2</a:t>
              </a:r>
              <a:endParaRPr lang="ja-US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8BB6C8AE-4229-FBA6-D095-D93315A86957}"/>
              </a:ext>
            </a:extLst>
          </p:cNvPr>
          <p:cNvGrpSpPr/>
          <p:nvPr/>
        </p:nvGrpSpPr>
        <p:grpSpPr>
          <a:xfrm>
            <a:off x="3154680" y="4151114"/>
            <a:ext cx="3901440" cy="1523583"/>
            <a:chOff x="3154680" y="4151114"/>
            <a:chExt cx="3901440" cy="1523583"/>
          </a:xfrm>
        </p:grpSpPr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B7879E08-EF41-5D55-A649-1E740DE910CD}"/>
                </a:ext>
              </a:extLst>
            </p:cNvPr>
            <p:cNvCxnSpPr>
              <a:cxnSpLocks/>
            </p:cNvCxnSpPr>
            <p:nvPr/>
          </p:nvCxnSpPr>
          <p:spPr>
            <a:xfrm>
              <a:off x="6537960" y="508033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41DC64BF-C878-EDF9-D338-0A8620F96752}"/>
                </a:ext>
              </a:extLst>
            </p:cNvPr>
            <p:cNvSpPr txBox="1"/>
            <p:nvPr/>
          </p:nvSpPr>
          <p:spPr>
            <a:xfrm>
              <a:off x="6236970" y="4151114"/>
              <a:ext cx="81915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r>
                <a:rPr kumimoji="0" lang="en-US" altLang="ja-US" sz="5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1</a:t>
              </a:r>
              <a:endParaRPr lang="ja-US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2C764DE8-06D7-4D5F-F326-B26808508749}"/>
                </a:ext>
              </a:extLst>
            </p:cNvPr>
            <p:cNvSpPr/>
            <p:nvPr/>
          </p:nvSpPr>
          <p:spPr>
            <a:xfrm>
              <a:off x="3154680" y="5334000"/>
              <a:ext cx="3413760" cy="335280"/>
            </a:xfrm>
            <a:custGeom>
              <a:avLst/>
              <a:gdLst>
                <a:gd name="connsiteX0" fmla="*/ 0 w 3413760"/>
                <a:gd name="connsiteY0" fmla="*/ 487757 h 518237"/>
                <a:gd name="connsiteX1" fmla="*/ 1630680 w 3413760"/>
                <a:gd name="connsiteY1" fmla="*/ 77 h 518237"/>
                <a:gd name="connsiteX2" fmla="*/ 3413760 w 3413760"/>
                <a:gd name="connsiteY2" fmla="*/ 518237 h 51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3760" h="518237">
                  <a:moveTo>
                    <a:pt x="0" y="487757"/>
                  </a:moveTo>
                  <a:cubicBezTo>
                    <a:pt x="530860" y="241377"/>
                    <a:pt x="1061720" y="-5003"/>
                    <a:pt x="1630680" y="77"/>
                  </a:cubicBezTo>
                  <a:cubicBezTo>
                    <a:pt x="2199640" y="5157"/>
                    <a:pt x="2806700" y="261697"/>
                    <a:pt x="3413760" y="518237"/>
                  </a:cubicBezTo>
                </a:path>
              </a:pathLst>
            </a:cu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A35987A3-4EFF-6BAB-AA85-14C90F872BF0}"/>
                </a:ext>
              </a:extLst>
            </p:cNvPr>
            <p:cNvSpPr txBox="1"/>
            <p:nvPr/>
          </p:nvSpPr>
          <p:spPr>
            <a:xfrm>
              <a:off x="4632960" y="4846320"/>
              <a:ext cx="688009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</a:t>
              </a:r>
              <a:r>
                <a:rPr kumimoji="1" lang="en-US" altLang="ja-US" sz="4400" baseline="-250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1</a:t>
              </a:r>
              <a:endParaRPr kumimoji="1" lang="ja-US" altLang="en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D521F498-9C32-CEBE-C72C-64E696D7A68F}"/>
              </a:ext>
            </a:extLst>
          </p:cNvPr>
          <p:cNvGrpSpPr/>
          <p:nvPr/>
        </p:nvGrpSpPr>
        <p:grpSpPr>
          <a:xfrm>
            <a:off x="320040" y="3398520"/>
            <a:ext cx="2813023" cy="1074606"/>
            <a:chOff x="3322320" y="1417320"/>
            <a:chExt cx="2813023" cy="1074606"/>
          </a:xfrm>
        </p:grpSpPr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7C0F4ED-4B83-A83B-1161-713DC9DAF729}"/>
                </a:ext>
              </a:extLst>
            </p:cNvPr>
            <p:cNvSpPr txBox="1"/>
            <p:nvPr/>
          </p:nvSpPr>
          <p:spPr>
            <a:xfrm>
              <a:off x="3322320" y="1417320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US" altLang="en-US" sz="40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現在位置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4ED21E6C-183F-394A-823F-3DCE1A519503}"/>
                </a:ext>
              </a:extLst>
            </p:cNvPr>
            <p:cNvSpPr txBox="1"/>
            <p:nvPr/>
          </p:nvSpPr>
          <p:spPr>
            <a:xfrm rot="13552816">
              <a:off x="5341539" y="1698122"/>
              <a:ext cx="8181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US" altLang="en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👈️</a:t>
              </a:r>
            </a:p>
          </p:txBody>
        </p:sp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8C9CDBE-0F06-C3C2-0F89-22AE2FFEB727}"/>
              </a:ext>
            </a:extLst>
          </p:cNvPr>
          <p:cNvSpPr txBox="1"/>
          <p:nvPr/>
        </p:nvSpPr>
        <p:spPr>
          <a:xfrm>
            <a:off x="5995639" y="6088559"/>
            <a:ext cx="3482043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👈️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入力文字列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F56F78-CF8F-13BC-FAB0-7D15C5219FC6}"/>
              </a:ext>
            </a:extLst>
          </p:cNvPr>
          <p:cNvSpPr txBox="1"/>
          <p:nvPr/>
        </p:nvSpPr>
        <p:spPr>
          <a:xfrm>
            <a:off x="1051560" y="0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parse</a:t>
            </a:r>
            <a:endParaRPr kumimoji="1" lang="ja-US" altLang="en-US" sz="32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AACA0CA-F3F1-919E-43B7-D4254E71854E}"/>
              </a:ext>
            </a:extLst>
          </p:cNvPr>
          <p:cNvSpPr txBox="1"/>
          <p:nvPr/>
        </p:nvSpPr>
        <p:spPr>
          <a:xfrm>
            <a:off x="502920" y="4511040"/>
            <a:ext cx="176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を実行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DD0247-CE5B-6D1E-4B07-77C06664FBB4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4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pic>
        <p:nvPicPr>
          <p:cNvPr id="57" name="図 56" descr="座る, 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5714E6F-C698-A086-381C-1F674D26E5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2331173" y="3376869"/>
            <a:ext cx="1661708" cy="159137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0DD369E-E541-C4ED-14D0-AB68DA986D16}"/>
              </a:ext>
            </a:extLst>
          </p:cNvPr>
          <p:cNvSpPr txBox="1"/>
          <p:nvPr/>
        </p:nvSpPr>
        <p:spPr>
          <a:xfrm>
            <a:off x="2651760" y="35052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88E8920-E0FA-438F-F084-196EF76811E0}"/>
              </a:ext>
            </a:extLst>
          </p:cNvPr>
          <p:cNvSpPr txBox="1"/>
          <p:nvPr/>
        </p:nvSpPr>
        <p:spPr>
          <a:xfrm>
            <a:off x="6294120" y="382524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A504808-005F-C834-4B78-F04F12D6BF61}"/>
              </a:ext>
            </a:extLst>
          </p:cNvPr>
          <p:cNvSpPr txBox="1"/>
          <p:nvPr/>
        </p:nvSpPr>
        <p:spPr>
          <a:xfrm>
            <a:off x="8275320" y="38709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72D908D-4A07-5ACA-D9B3-938A6FE36D60}"/>
              </a:ext>
            </a:extLst>
          </p:cNvPr>
          <p:cNvSpPr txBox="1"/>
          <p:nvPr/>
        </p:nvSpPr>
        <p:spPr>
          <a:xfrm>
            <a:off x="9906000" y="384048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</p:spTree>
    <p:extLst>
      <p:ext uri="{BB962C8B-B14F-4D97-AF65-F5344CB8AC3E}">
        <p14:creationId xmlns:p14="http://schemas.microsoft.com/office/powerpoint/2010/main" val="229129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/>
      <p:bldP spid="58" grpId="0"/>
      <p:bldP spid="58" grpId="1"/>
      <p:bldP spid="59" grpId="0"/>
      <p:bldP spid="60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05511-8EF1-8A5A-4EB4-B82F86AB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7B42DCC2-A2CD-1011-20E4-2BCCB6023AFA}"/>
              </a:ext>
            </a:extLst>
          </p:cNvPr>
          <p:cNvGrpSpPr/>
          <p:nvPr/>
        </p:nvGrpSpPr>
        <p:grpSpPr>
          <a:xfrm>
            <a:off x="3139440" y="3642360"/>
            <a:ext cx="7467600" cy="2072640"/>
            <a:chOff x="3139440" y="3642360"/>
            <a:chExt cx="7467600" cy="2072640"/>
          </a:xfrm>
        </p:grpSpPr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D3ADA20B-C509-E6DB-2002-E8638ABAAF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0" y="508033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471361D-91BB-F6D6-8645-60B8FE375107}"/>
                </a:ext>
              </a:extLst>
            </p:cNvPr>
            <p:cNvSpPr txBox="1"/>
            <p:nvPr/>
          </p:nvSpPr>
          <p:spPr>
            <a:xfrm>
              <a:off x="9757410" y="4151114"/>
              <a:ext cx="84963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r>
                <a:rPr lang="en-US" altLang="ja-US" sz="5400" baseline="-25000">
                  <a:solidFill>
                    <a:srgbClr val="FF00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3</a:t>
              </a:r>
              <a:endParaRPr lang="ja-US" altLang="en-US">
                <a:solidFill>
                  <a:srgbClr val="FF0000"/>
                </a:solidFill>
              </a:endParaRPr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4C185F04-C1BE-6CB0-6EF1-9DAFB7D4BD66}"/>
                </a:ext>
              </a:extLst>
            </p:cNvPr>
            <p:cNvSpPr/>
            <p:nvPr/>
          </p:nvSpPr>
          <p:spPr>
            <a:xfrm>
              <a:off x="3139440" y="4038307"/>
              <a:ext cx="6949440" cy="1676693"/>
            </a:xfrm>
            <a:custGeom>
              <a:avLst/>
              <a:gdLst>
                <a:gd name="connsiteX0" fmla="*/ 0 w 6949440"/>
                <a:gd name="connsiteY0" fmla="*/ 1676693 h 1676693"/>
                <a:gd name="connsiteX1" fmla="*/ 3002280 w 6949440"/>
                <a:gd name="connsiteY1" fmla="*/ 293 h 1676693"/>
                <a:gd name="connsiteX2" fmla="*/ 6949440 w 6949440"/>
                <a:gd name="connsiteY2" fmla="*/ 1570013 h 167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49440" h="1676693">
                  <a:moveTo>
                    <a:pt x="0" y="1676693"/>
                  </a:moveTo>
                  <a:cubicBezTo>
                    <a:pt x="922020" y="847383"/>
                    <a:pt x="1844040" y="18073"/>
                    <a:pt x="3002280" y="293"/>
                  </a:cubicBezTo>
                  <a:cubicBezTo>
                    <a:pt x="4160520" y="-17487"/>
                    <a:pt x="5554980" y="776263"/>
                    <a:pt x="6949440" y="1570013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A55FAB82-E1B8-D8C2-222B-BFE9A32C4424}"/>
                </a:ext>
              </a:extLst>
            </p:cNvPr>
            <p:cNvSpPr txBox="1"/>
            <p:nvPr/>
          </p:nvSpPr>
          <p:spPr>
            <a:xfrm>
              <a:off x="5638800" y="3642360"/>
              <a:ext cx="747320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</a:t>
              </a:r>
              <a:r>
                <a:rPr kumimoji="1" lang="en-US" altLang="ja-US" sz="4400" baseline="-250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3</a:t>
              </a:r>
              <a:endParaRPr kumimoji="1" lang="ja-US" altLang="en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D5D4797-3D7B-2952-7720-4D3053961710}"/>
              </a:ext>
            </a:extLst>
          </p:cNvPr>
          <p:cNvSpPr txBox="1"/>
          <p:nvPr/>
        </p:nvSpPr>
        <p:spPr>
          <a:xfrm>
            <a:off x="381000" y="424934"/>
            <a:ext cx="113842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意味関数</a:t>
            </a:r>
            <a:b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〚 E, ℓ 〛 = </a:t>
            </a:r>
            <a:r>
              <a:rPr lang="en-US" altLang="ja-US" sz="6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..., &lt; </a:t>
            </a:r>
            <a:r>
              <a:rPr lang="en-US" altLang="ja-US" sz="5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x</a:t>
            </a:r>
            <a:r>
              <a:rPr lang="en-US" altLang="ja-US" sz="5400" baseline="-25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i</a:t>
            </a:r>
            <a:r>
              <a:rPr lang="en-US" altLang="ja-US" sz="5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, </a:t>
            </a:r>
            <a:r>
              <a:rPr lang="en-US" altLang="ja-US" sz="540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ℓ</a:t>
            </a:r>
            <a:r>
              <a:rPr lang="en-US" altLang="ja-US" sz="5400" baseline="-2500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i</a:t>
            </a:r>
            <a: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&gt;, ... </a:t>
            </a:r>
            <a:r>
              <a:rPr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r>
              <a:rPr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endParaRPr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F4A634E-07C3-8450-FAD2-0B4F4D43BCFA}"/>
              </a:ext>
            </a:extLst>
          </p:cNvPr>
          <p:cNvSpPr txBox="1"/>
          <p:nvPr/>
        </p:nvSpPr>
        <p:spPr>
          <a:xfrm>
            <a:off x="2941320" y="1508760"/>
            <a:ext cx="570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66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w</a:t>
            </a:r>
            <a:endParaRPr kumimoji="1" lang="ja-US" altLang="en-US" sz="6600" baseline="-25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AF8C4777-1EEE-4C3A-62CB-57C66B30ED3F}"/>
              </a:ext>
            </a:extLst>
          </p:cNvPr>
          <p:cNvGrpSpPr/>
          <p:nvPr/>
        </p:nvGrpSpPr>
        <p:grpSpPr>
          <a:xfrm>
            <a:off x="1402080" y="4151114"/>
            <a:ext cx="9326880" cy="2600206"/>
            <a:chOff x="1402080" y="4151114"/>
            <a:chExt cx="9326880" cy="2600206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189D469-75FD-8F48-5F68-0A10835FEC7F}"/>
                </a:ext>
              </a:extLst>
            </p:cNvPr>
            <p:cNvCxnSpPr>
              <a:cxnSpLocks/>
            </p:cNvCxnSpPr>
            <p:nvPr/>
          </p:nvCxnSpPr>
          <p:spPr>
            <a:xfrm>
              <a:off x="1402080" y="5659457"/>
              <a:ext cx="932688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4EAA2579-4ED0-5DC6-F04C-BEEB6AA5672E}"/>
                </a:ext>
              </a:extLst>
            </p:cNvPr>
            <p:cNvSpPr/>
            <p:nvPr/>
          </p:nvSpPr>
          <p:spPr>
            <a:xfrm>
              <a:off x="1478280" y="5689937"/>
              <a:ext cx="9204960" cy="658979"/>
            </a:xfrm>
            <a:custGeom>
              <a:avLst/>
              <a:gdLst>
                <a:gd name="connsiteX0" fmla="*/ 0 w 6065520"/>
                <a:gd name="connsiteY0" fmla="*/ 0 h 658979"/>
                <a:gd name="connsiteX1" fmla="*/ 1127760 w 6065520"/>
                <a:gd name="connsiteY1" fmla="*/ 563880 h 658979"/>
                <a:gd name="connsiteX2" fmla="*/ 4236720 w 6065520"/>
                <a:gd name="connsiteY2" fmla="*/ 609600 h 658979"/>
                <a:gd name="connsiteX3" fmla="*/ 6065520 w 6065520"/>
                <a:gd name="connsiteY3" fmla="*/ 60960 h 65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65520" h="658979">
                  <a:moveTo>
                    <a:pt x="0" y="0"/>
                  </a:moveTo>
                  <a:cubicBezTo>
                    <a:pt x="210820" y="231140"/>
                    <a:pt x="421640" y="462280"/>
                    <a:pt x="1127760" y="563880"/>
                  </a:cubicBezTo>
                  <a:cubicBezTo>
                    <a:pt x="1833880" y="665480"/>
                    <a:pt x="3413760" y="693420"/>
                    <a:pt x="4236720" y="609600"/>
                  </a:cubicBezTo>
                  <a:cubicBezTo>
                    <a:pt x="5059680" y="525780"/>
                    <a:pt x="5562600" y="293370"/>
                    <a:pt x="6065520" y="60960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EDFBB697-1C99-F4F7-3C17-B4579B63FF35}"/>
                </a:ext>
              </a:extLst>
            </p:cNvPr>
            <p:cNvSpPr txBox="1"/>
            <p:nvPr/>
          </p:nvSpPr>
          <p:spPr>
            <a:xfrm>
              <a:off x="5318760" y="5735657"/>
              <a:ext cx="71045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60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w</a:t>
              </a:r>
              <a:endPara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D3F7D6F-6C8E-B5D6-3E10-78FEA9666C57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508033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BE9ADB4D-B6B9-1987-8848-F610FD4EEC71}"/>
                </a:ext>
              </a:extLst>
            </p:cNvPr>
            <p:cNvSpPr txBox="1"/>
            <p:nvPr/>
          </p:nvSpPr>
          <p:spPr>
            <a:xfrm>
              <a:off x="2823210" y="4151114"/>
              <a:ext cx="57531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endParaRPr lang="ja-US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D897EE5-12CA-E53E-569A-67FBF81C646D}"/>
              </a:ext>
            </a:extLst>
          </p:cNvPr>
          <p:cNvGrpSpPr/>
          <p:nvPr/>
        </p:nvGrpSpPr>
        <p:grpSpPr>
          <a:xfrm>
            <a:off x="3291840" y="4120634"/>
            <a:ext cx="5699760" cy="1554063"/>
            <a:chOff x="3291840" y="4120634"/>
            <a:chExt cx="5699760" cy="1554063"/>
          </a:xfrm>
        </p:grpSpPr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02133E08-4DD4-2194-40A7-6656D3F79456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508033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40928545-8959-D199-BB68-F5C82EE4FC20}"/>
                </a:ext>
              </a:extLst>
            </p:cNvPr>
            <p:cNvSpPr/>
            <p:nvPr/>
          </p:nvSpPr>
          <p:spPr>
            <a:xfrm flipV="1">
              <a:off x="3291840" y="5151119"/>
              <a:ext cx="5349240" cy="518161"/>
            </a:xfrm>
            <a:custGeom>
              <a:avLst/>
              <a:gdLst>
                <a:gd name="connsiteX0" fmla="*/ 0 w 5349240"/>
                <a:gd name="connsiteY0" fmla="*/ 15240 h 335309"/>
                <a:gd name="connsiteX1" fmla="*/ 3078480 w 5349240"/>
                <a:gd name="connsiteY1" fmla="*/ 335280 h 335309"/>
                <a:gd name="connsiteX2" fmla="*/ 5349240 w 5349240"/>
                <a:gd name="connsiteY2" fmla="*/ 0 h 33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9240" h="335309">
                  <a:moveTo>
                    <a:pt x="0" y="15240"/>
                  </a:moveTo>
                  <a:cubicBezTo>
                    <a:pt x="1093470" y="176530"/>
                    <a:pt x="2186940" y="337820"/>
                    <a:pt x="3078480" y="335280"/>
                  </a:cubicBezTo>
                  <a:cubicBezTo>
                    <a:pt x="3970020" y="332740"/>
                    <a:pt x="4659630" y="166370"/>
                    <a:pt x="534924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4F44E262-2B98-7917-0C9D-F096E8DA5AE3}"/>
                </a:ext>
              </a:extLst>
            </p:cNvPr>
            <p:cNvSpPr txBox="1"/>
            <p:nvPr/>
          </p:nvSpPr>
          <p:spPr>
            <a:xfrm>
              <a:off x="7193280" y="4754880"/>
              <a:ext cx="747320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</a:t>
              </a:r>
              <a:r>
                <a:rPr kumimoji="1" lang="en-US" altLang="ja-US" sz="4400" baseline="-250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2</a:t>
              </a:r>
              <a:endParaRPr kumimoji="1" lang="ja-US" altLang="en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1E9940CD-6E16-55A2-7862-CB526D03672A}"/>
                </a:ext>
              </a:extLst>
            </p:cNvPr>
            <p:cNvSpPr txBox="1"/>
            <p:nvPr/>
          </p:nvSpPr>
          <p:spPr>
            <a:xfrm>
              <a:off x="8141970" y="4120634"/>
              <a:ext cx="849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r>
                <a:rPr kumimoji="0" lang="en-US" altLang="ja-US" sz="5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2</a:t>
              </a:r>
              <a:endParaRPr lang="ja-US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4E7204E2-FB14-07B6-6764-FE5638F12609}"/>
              </a:ext>
            </a:extLst>
          </p:cNvPr>
          <p:cNvGrpSpPr/>
          <p:nvPr/>
        </p:nvGrpSpPr>
        <p:grpSpPr>
          <a:xfrm>
            <a:off x="3154680" y="4151114"/>
            <a:ext cx="3901440" cy="1523583"/>
            <a:chOff x="3154680" y="4151114"/>
            <a:chExt cx="3901440" cy="1523583"/>
          </a:xfrm>
        </p:grpSpPr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5FE8CC3D-62CD-BA2C-235A-37C3135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6537960" y="508033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49E7607B-CECE-39DF-B013-0A44B30A76A4}"/>
                </a:ext>
              </a:extLst>
            </p:cNvPr>
            <p:cNvSpPr txBox="1"/>
            <p:nvPr/>
          </p:nvSpPr>
          <p:spPr>
            <a:xfrm>
              <a:off x="6236970" y="4151114"/>
              <a:ext cx="81915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r>
                <a:rPr kumimoji="0" lang="en-US" altLang="ja-US" sz="5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1</a:t>
              </a:r>
              <a:endParaRPr lang="ja-US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13579464-5223-C0EA-59A9-77DC7D21E79B}"/>
                </a:ext>
              </a:extLst>
            </p:cNvPr>
            <p:cNvSpPr/>
            <p:nvPr/>
          </p:nvSpPr>
          <p:spPr>
            <a:xfrm>
              <a:off x="3154680" y="5334000"/>
              <a:ext cx="3413760" cy="335280"/>
            </a:xfrm>
            <a:custGeom>
              <a:avLst/>
              <a:gdLst>
                <a:gd name="connsiteX0" fmla="*/ 0 w 3413760"/>
                <a:gd name="connsiteY0" fmla="*/ 487757 h 518237"/>
                <a:gd name="connsiteX1" fmla="*/ 1630680 w 3413760"/>
                <a:gd name="connsiteY1" fmla="*/ 77 h 518237"/>
                <a:gd name="connsiteX2" fmla="*/ 3413760 w 3413760"/>
                <a:gd name="connsiteY2" fmla="*/ 518237 h 51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3760" h="518237">
                  <a:moveTo>
                    <a:pt x="0" y="487757"/>
                  </a:moveTo>
                  <a:cubicBezTo>
                    <a:pt x="530860" y="241377"/>
                    <a:pt x="1061720" y="-5003"/>
                    <a:pt x="1630680" y="77"/>
                  </a:cubicBezTo>
                  <a:cubicBezTo>
                    <a:pt x="2199640" y="5157"/>
                    <a:pt x="2806700" y="261697"/>
                    <a:pt x="3413760" y="518237"/>
                  </a:cubicBezTo>
                </a:path>
              </a:pathLst>
            </a:cu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41B1F5ED-D0A7-5460-84E0-85041C2E051D}"/>
                </a:ext>
              </a:extLst>
            </p:cNvPr>
            <p:cNvSpPr txBox="1"/>
            <p:nvPr/>
          </p:nvSpPr>
          <p:spPr>
            <a:xfrm>
              <a:off x="4632960" y="4846320"/>
              <a:ext cx="688009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</a:t>
              </a:r>
              <a:r>
                <a:rPr kumimoji="1" lang="en-US" altLang="ja-US" sz="4400" baseline="-25000">
                  <a:solidFill>
                    <a:srgbClr val="00FA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1</a:t>
              </a:r>
              <a:endParaRPr kumimoji="1" lang="ja-US" altLang="en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9DE84939-CAAC-0E40-8335-1413736BF9A3}"/>
              </a:ext>
            </a:extLst>
          </p:cNvPr>
          <p:cNvGrpSpPr/>
          <p:nvPr/>
        </p:nvGrpSpPr>
        <p:grpSpPr>
          <a:xfrm>
            <a:off x="320040" y="3398520"/>
            <a:ext cx="2813023" cy="1074606"/>
            <a:chOff x="3322320" y="1417320"/>
            <a:chExt cx="2813023" cy="1074606"/>
          </a:xfrm>
        </p:grpSpPr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07F1F49D-5EB9-0D02-A7DE-D6BDA934F53A}"/>
                </a:ext>
              </a:extLst>
            </p:cNvPr>
            <p:cNvSpPr txBox="1"/>
            <p:nvPr/>
          </p:nvSpPr>
          <p:spPr>
            <a:xfrm>
              <a:off x="3322320" y="1417320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US" altLang="en-US" sz="40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現在位置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4E83247-B9D4-0DC5-7F85-0E987FF71401}"/>
                </a:ext>
              </a:extLst>
            </p:cNvPr>
            <p:cNvSpPr txBox="1"/>
            <p:nvPr/>
          </p:nvSpPr>
          <p:spPr>
            <a:xfrm rot="13552816">
              <a:off x="5341539" y="1698122"/>
              <a:ext cx="8181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US" altLang="en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👈️</a:t>
              </a:r>
            </a:p>
          </p:txBody>
        </p:sp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6F54312-26CC-A563-95B7-55D82AC8794B}"/>
              </a:ext>
            </a:extLst>
          </p:cNvPr>
          <p:cNvSpPr txBox="1"/>
          <p:nvPr/>
        </p:nvSpPr>
        <p:spPr>
          <a:xfrm>
            <a:off x="5995639" y="6088559"/>
            <a:ext cx="3482043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👈️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入力文字列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07EA8A9-A6ED-7C39-630D-EB77B621B648}"/>
              </a:ext>
            </a:extLst>
          </p:cNvPr>
          <p:cNvSpPr txBox="1"/>
          <p:nvPr/>
        </p:nvSpPr>
        <p:spPr>
          <a:xfrm>
            <a:off x="4042410" y="760214"/>
            <a:ext cx="2830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消費文字列</a:t>
            </a:r>
            <a:endParaRPr kumimoji="0" lang="ja-US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  <a:cs typeface="+mn-cs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83E6801-D8DD-DE6F-906C-32FA9E5B3C14}"/>
              </a:ext>
            </a:extLst>
          </p:cNvPr>
          <p:cNvSpPr txBox="1"/>
          <p:nvPr/>
        </p:nvSpPr>
        <p:spPr>
          <a:xfrm>
            <a:off x="1051560" y="0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parse</a:t>
            </a:r>
            <a:endParaRPr kumimoji="1" lang="ja-US" altLang="en-US" sz="32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A8E277AF-D480-E0E6-B708-F68030733B0C}"/>
              </a:ext>
            </a:extLst>
          </p:cNvPr>
          <p:cNvSpPr txBox="1"/>
          <p:nvPr/>
        </p:nvSpPr>
        <p:spPr>
          <a:xfrm>
            <a:off x="502920" y="4511040"/>
            <a:ext cx="176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を実行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F92FADE-A71F-46FE-4F31-F4B1D3967FFE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4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pic>
        <p:nvPicPr>
          <p:cNvPr id="57" name="図 56" descr="座る, 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2683E8F-EBB9-110D-DE68-C36FAAAA56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2331173" y="3376869"/>
            <a:ext cx="1661708" cy="159137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90AD6D3-B8B3-2923-E41A-49A748F6A5F0}"/>
              </a:ext>
            </a:extLst>
          </p:cNvPr>
          <p:cNvSpPr txBox="1"/>
          <p:nvPr/>
        </p:nvSpPr>
        <p:spPr>
          <a:xfrm>
            <a:off x="6294120" y="382524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9C1ED987-B3E1-8DBF-E106-1C98C67403BC}"/>
              </a:ext>
            </a:extLst>
          </p:cNvPr>
          <p:cNvSpPr txBox="1"/>
          <p:nvPr/>
        </p:nvSpPr>
        <p:spPr>
          <a:xfrm>
            <a:off x="8275320" y="38709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0B1BF2B-8768-5CFE-A9DD-B39C2FAB8DE1}"/>
              </a:ext>
            </a:extLst>
          </p:cNvPr>
          <p:cNvSpPr txBox="1"/>
          <p:nvPr/>
        </p:nvSpPr>
        <p:spPr>
          <a:xfrm>
            <a:off x="9906000" y="384048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57C1DCD6-C506-25F5-3576-FCF356B887FE}"/>
              </a:ext>
            </a:extLst>
          </p:cNvPr>
          <p:cNvSpPr txBox="1"/>
          <p:nvPr/>
        </p:nvSpPr>
        <p:spPr>
          <a:xfrm>
            <a:off x="6720840" y="2276594"/>
            <a:ext cx="2057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新位置</a:t>
            </a:r>
            <a:endParaRPr lang="ja-US" altLang="en-US" sz="4400"/>
          </a:p>
        </p:txBody>
      </p:sp>
    </p:spTree>
    <p:extLst>
      <p:ext uri="{BB962C8B-B14F-4D97-AF65-F5344CB8AC3E}">
        <p14:creationId xmlns:p14="http://schemas.microsoft.com/office/powerpoint/2010/main" val="202916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A328E45-D2CB-B395-28C5-74D1C492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26907"/>
            <a:ext cx="9174480" cy="657226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F92DF2-AA17-9766-B468-B87C84977314}"/>
              </a:ext>
            </a:extLst>
          </p:cNvPr>
          <p:cNvSpPr txBox="1"/>
          <p:nvPr/>
        </p:nvSpPr>
        <p:spPr>
          <a:xfrm>
            <a:off x="9222918" y="1996440"/>
            <a:ext cx="296908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Set monad</a:t>
            </a:r>
            <a:b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を使うなら</a:t>
            </a:r>
            <a:b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こう書く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173FFC-F551-2A35-63C7-7501965DD5B9}"/>
              </a:ext>
            </a:extLst>
          </p:cNvPr>
          <p:cNvSpPr txBox="1"/>
          <p:nvPr/>
        </p:nvSpPr>
        <p:spPr>
          <a:xfrm>
            <a:off x="9442529" y="4724400"/>
            <a:ext cx="2749471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非決定性の</a:t>
            </a:r>
            <a:endParaRPr kumimoji="1" lang="en-US" altLang="ja-US" sz="4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発生源</a:t>
            </a:r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7BE87C59-7FB3-35B6-7A6D-8E19DC33D260}"/>
              </a:ext>
            </a:extLst>
          </p:cNvPr>
          <p:cNvSpPr/>
          <p:nvPr/>
        </p:nvSpPr>
        <p:spPr>
          <a:xfrm>
            <a:off x="8869680" y="4404360"/>
            <a:ext cx="762000" cy="1950720"/>
          </a:xfrm>
          <a:prstGeom prst="rightBrace">
            <a:avLst>
              <a:gd name="adj1" fmla="val 8333"/>
              <a:gd name="adj2" fmla="val 51399"/>
            </a:avLst>
          </a:prstGeom>
          <a:noFill/>
          <a:ln w="139700">
            <a:gradFill flip="none" rotWithShape="1">
              <a:gsLst>
                <a:gs pos="84988">
                  <a:srgbClr val="00FA00"/>
                </a:gs>
                <a:gs pos="58000">
                  <a:srgbClr val="FF0000"/>
                </a:gs>
                <a:gs pos="6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104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43AC02-1E53-18C9-4EF3-6E2E3A24A808}"/>
              </a:ext>
            </a:extLst>
          </p:cNvPr>
          <p:cNvSpPr txBox="1"/>
          <p:nvPr/>
        </p:nvSpPr>
        <p:spPr>
          <a:xfrm>
            <a:off x="396240" y="259080"/>
            <a:ext cx="947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変数が欲しい例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パターンマッチ言語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F9DC303-0802-0C32-979F-DBE77C0DBCA1}"/>
              </a:ext>
            </a:extLst>
          </p:cNvPr>
          <p:cNvSpPr txBox="1"/>
          <p:nvPr/>
        </p:nvSpPr>
        <p:spPr>
          <a:xfrm>
            <a:off x="242895" y="1097280"/>
            <a:ext cx="1194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=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@ w : w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中に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が出現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E76359-9134-E297-23CE-E537F49419BA}"/>
              </a:ext>
            </a:extLst>
          </p:cNvPr>
          <p:cNvSpPr txBox="1"/>
          <p:nvPr/>
        </p:nvSpPr>
        <p:spPr>
          <a:xfrm>
            <a:off x="5730240" y="2072640"/>
            <a:ext cx="6335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簡単のため</a:t>
            </a: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@ 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</a:t>
            </a: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pattern 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にも</a:t>
            </a: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w 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にも出てこないとする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598F780-9076-5652-0BEB-26AF7A524D49}"/>
              </a:ext>
            </a:extLst>
          </p:cNvPr>
          <p:cNvSpPr txBox="1"/>
          <p:nvPr/>
        </p:nvSpPr>
        <p:spPr>
          <a:xfrm>
            <a:off x="106681" y="3544252"/>
            <a:ext cx="1203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6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三河湾</a:t>
            </a:r>
            <a:r>
              <a:rPr kumimoji="1" lang="en-US" altLang="ja-JP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風光明媚な</a:t>
            </a:r>
            <a:r>
              <a:rPr kumimoji="1" lang="ja-JP" altLang="en-US" sz="36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三河湾</a:t>
            </a:r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を一望する天然温泉の癒しの宿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C769B68-C301-EB19-CC09-89476C5EA1E2}"/>
              </a:ext>
            </a:extLst>
          </p:cNvPr>
          <p:cNvSpPr txBox="1"/>
          <p:nvPr/>
        </p:nvSpPr>
        <p:spPr>
          <a:xfrm>
            <a:off x="8031887" y="4108549"/>
            <a:ext cx="4160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2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出典</a:t>
            </a:r>
            <a:r>
              <a:rPr kumimoji="1" lang="en-US" altLang="ja-US" sz="2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</a:t>
            </a:r>
          </a:p>
          <a:p>
            <a:pPr algn="l"/>
            <a:r>
              <a:rPr kumimoji="1" lang="en-US" altLang="ja-US" sz="2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https://www.meizanso.com/</a:t>
            </a:r>
            <a:endParaRPr kumimoji="1" lang="ja-US" altLang="en-US" sz="2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402576-1A0E-BFD9-AA38-F87F39FD38EC}"/>
              </a:ext>
            </a:extLst>
          </p:cNvPr>
          <p:cNvSpPr txBox="1"/>
          <p:nvPr/>
        </p:nvSpPr>
        <p:spPr>
          <a:xfrm>
            <a:off x="115253" y="4278827"/>
            <a:ext cx="75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今日は</a:t>
            </a:r>
            <a:r>
              <a:rPr kumimoji="1" lang="en-US" altLang="ja-US" sz="4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です</a:t>
            </a:r>
            <a:endParaRPr kumimoji="1" lang="ja-US" altLang="en-US" sz="4400">
              <a:solidFill>
                <a:srgbClr val="FF0000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101FC38-4D61-E844-5AF6-786260DCEDFA}"/>
              </a:ext>
            </a:extLst>
          </p:cNvPr>
          <p:cNvSpPr txBox="1"/>
          <p:nvPr/>
        </p:nvSpPr>
        <p:spPr>
          <a:xfrm>
            <a:off x="121920" y="256032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の例</a:t>
            </a:r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🙆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1DAFB3E-8FDE-41C6-0AE9-0D4225C61C6D}"/>
              </a:ext>
            </a:extLst>
          </p:cNvPr>
          <p:cNvSpPr txBox="1"/>
          <p:nvPr/>
        </p:nvSpPr>
        <p:spPr>
          <a:xfrm>
            <a:off x="140970" y="4920734"/>
            <a:ext cx="6286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r>
              <a:rPr kumimoji="1" lang="ja-US" altLang="en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でない</a:t>
            </a:r>
            <a:r>
              <a:rPr kumimoji="1" lang="ja-US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例</a:t>
            </a:r>
            <a:r>
              <a:rPr kumimoji="1" lang="en-US" altLang="ja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🙅</a:t>
            </a:r>
            <a:endParaRPr kumimoji="1" lang="ja-US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1EA81F-3EE7-B1D3-C48D-0BE5BAE9BB7C}"/>
              </a:ext>
            </a:extLst>
          </p:cNvPr>
          <p:cNvSpPr txBox="1"/>
          <p:nvPr/>
        </p:nvSpPr>
        <p:spPr>
          <a:xfrm>
            <a:off x="36108" y="5937349"/>
            <a:ext cx="12155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明山荘</a:t>
            </a:r>
            <a:r>
              <a:rPr kumimoji="1" lang="en-US" altLang="ja-JP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風光明媚な三河湾を一望する天然温泉の癒しの宿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51736EA-DF2D-06EC-843B-1F5640A60E10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5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7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5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DAF4B9-C4DE-31B1-3873-781E8335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087245"/>
            <a:ext cx="10515600" cy="1325563"/>
          </a:xfrm>
        </p:spPr>
        <p:txBody>
          <a:bodyPr/>
          <a:lstStyle/>
          <a:p>
            <a:r>
              <a:rPr kumimoji="1" lang="ja-US" altLang="en-US"/>
              <a:t>でも</a:t>
            </a:r>
            <a:r>
              <a:rPr kumimoji="1" lang="en-US" altLang="ja-US"/>
              <a:t> </a:t>
            </a:r>
            <a:r>
              <a:rPr kumimoji="1" lang="ja-US" altLang="en-US"/>
              <a:t>変数</a:t>
            </a:r>
            <a:r>
              <a:rPr kumimoji="1" lang="en-US" altLang="ja-US"/>
              <a:t> </a:t>
            </a:r>
            <a:r>
              <a:rPr kumimoji="1" lang="ja-US" altLang="en-US"/>
              <a:t>を使えば簡単</a:t>
            </a:r>
            <a:r>
              <a:rPr kumimoji="1" lang="en-US" altLang="ja-US"/>
              <a:t>!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29D61-F066-5E51-831A-6C0C5CF8F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760" y="3288665"/>
            <a:ext cx="6720840" cy="1146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US" sz="6600"/>
              <a:t>(Σ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)</a:t>
            </a:r>
            <a:r>
              <a:rPr kumimoji="1" lang="en-US" altLang="ja-US" sz="6600" baseline="-25000"/>
              <a:t>v</a:t>
            </a:r>
            <a:r>
              <a:rPr kumimoji="1" lang="en-US" altLang="ja-US" sz="6600"/>
              <a:t> @ 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 \v Σ</a:t>
            </a:r>
            <a:r>
              <a:rPr kumimoji="1" lang="en-US" altLang="ja-US" sz="6600" baseline="30000"/>
              <a:t>*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9AE29B1-8DD8-3A7E-150D-7000BE440D6B}"/>
              </a:ext>
            </a:extLst>
          </p:cNvPr>
          <p:cNvSpPr txBox="1"/>
          <p:nvPr/>
        </p:nvSpPr>
        <p:spPr>
          <a:xfrm>
            <a:off x="242895" y="396240"/>
            <a:ext cx="1194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=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@ w : w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中に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が出現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5F845D-37C2-4A45-3142-C5814F36CC4C}"/>
              </a:ext>
            </a:extLst>
          </p:cNvPr>
          <p:cNvSpPr txBox="1"/>
          <p:nvPr/>
        </p:nvSpPr>
        <p:spPr>
          <a:xfrm>
            <a:off x="4267200" y="1447800"/>
            <a:ext cx="775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REGEX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では受理できない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!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5673CE-15F2-5933-47A4-9B16E15CB57A}"/>
              </a:ext>
            </a:extLst>
          </p:cNvPr>
          <p:cNvSpPr txBox="1"/>
          <p:nvPr/>
        </p:nvSpPr>
        <p:spPr>
          <a:xfrm>
            <a:off x="9153989" y="3566160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ただし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@ ∉ Σ)</a:t>
            </a:r>
            <a:endParaRPr kumimoji="1" lang="ja-US" altLang="en-US" sz="32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4A31963-86F1-84CD-1248-7A520453E0F6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6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4A7935-E7C7-6A6C-C5BA-F75FA4219F02}"/>
              </a:ext>
            </a:extLst>
          </p:cNvPr>
          <p:cNvSpPr txBox="1"/>
          <p:nvPr/>
        </p:nvSpPr>
        <p:spPr>
          <a:xfrm>
            <a:off x="9159240" y="2179320"/>
            <a:ext cx="2864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pumping</a:t>
            </a:r>
            <a:r>
              <a:rPr kumimoji="1" lang="ja-US" altLang="en-US" sz="2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補題などで</a:t>
            </a:r>
            <a:br>
              <a:rPr kumimoji="1" lang="en-US" altLang="ja-US" sz="24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ja-US" altLang="en-US" sz="2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すぐ示せる</a:t>
            </a:r>
          </a:p>
        </p:txBody>
      </p:sp>
      <p:sp>
        <p:nvSpPr>
          <p:cNvPr id="14" name="左中かっこ 13">
            <a:extLst>
              <a:ext uri="{FF2B5EF4-FFF2-40B4-BE49-F238E27FC236}">
                <a16:creationId xmlns:a16="http://schemas.microsoft.com/office/drawing/2014/main" id="{28996A55-2A23-2AAA-1F3E-380688A8EC14}"/>
              </a:ext>
            </a:extLst>
          </p:cNvPr>
          <p:cNvSpPr/>
          <p:nvPr/>
        </p:nvSpPr>
        <p:spPr>
          <a:xfrm rot="16200000">
            <a:off x="3150870" y="3569970"/>
            <a:ext cx="777240" cy="2065020"/>
          </a:xfrm>
          <a:prstGeom prst="leftBrac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BFE0B20-C905-8AF9-EFF4-E3540AF40B15}"/>
              </a:ext>
            </a:extLst>
          </p:cNvPr>
          <p:cNvSpPr txBox="1"/>
          <p:nvPr/>
        </p:nvSpPr>
        <p:spPr>
          <a:xfrm>
            <a:off x="1600200" y="5059680"/>
            <a:ext cx="4275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v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への</a:t>
            </a:r>
            <a:r>
              <a:rPr kumimoji="1" lang="en-US" altLang="ja-US" sz="4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write</a:t>
            </a:r>
            <a:endParaRPr kumimoji="1" lang="ja-US" altLang="en-US" sz="4400">
              <a:solidFill>
                <a:srgbClr val="FF0000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6" name="左中かっこ 15">
            <a:extLst>
              <a:ext uri="{FF2B5EF4-FFF2-40B4-BE49-F238E27FC236}">
                <a16:creationId xmlns:a16="http://schemas.microsoft.com/office/drawing/2014/main" id="{B6CD1672-EDE7-18A0-8526-3CAED7FE400E}"/>
              </a:ext>
            </a:extLst>
          </p:cNvPr>
          <p:cNvSpPr/>
          <p:nvPr/>
        </p:nvSpPr>
        <p:spPr>
          <a:xfrm rot="16200000">
            <a:off x="7117080" y="4061460"/>
            <a:ext cx="777240" cy="1112520"/>
          </a:xfrm>
          <a:prstGeom prst="leftBrac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9F6554-C3EC-98C7-9106-523D9AC70475}"/>
              </a:ext>
            </a:extLst>
          </p:cNvPr>
          <p:cNvSpPr txBox="1"/>
          <p:nvPr/>
        </p:nvSpPr>
        <p:spPr>
          <a:xfrm>
            <a:off x="6309360" y="5059680"/>
            <a:ext cx="4107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v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から</a:t>
            </a:r>
            <a:r>
              <a:rPr kumimoji="1" lang="en-US" altLang="ja-US" sz="4400">
                <a:solidFill>
                  <a:srgbClr val="00B0F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read</a:t>
            </a:r>
            <a:endParaRPr kumimoji="1" lang="ja-US" altLang="en-US" sz="4400">
              <a:solidFill>
                <a:srgbClr val="00B0F0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59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/>
      <p:bldP spid="14" grpId="0" animBg="1"/>
      <p:bldP spid="15" grpId="0"/>
      <p:bldP spid="16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89C87-EA5D-AA15-B584-F6706D7D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D2D32-EE34-4ECB-2A52-814B0CBF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087245"/>
            <a:ext cx="10515600" cy="1325563"/>
          </a:xfrm>
        </p:spPr>
        <p:txBody>
          <a:bodyPr/>
          <a:lstStyle/>
          <a:p>
            <a:r>
              <a:rPr kumimoji="1" lang="ja-US" altLang="en-US"/>
              <a:t>でも</a:t>
            </a:r>
            <a:r>
              <a:rPr kumimoji="1" lang="en-US" altLang="ja-US"/>
              <a:t> </a:t>
            </a:r>
            <a:r>
              <a:rPr kumimoji="1" lang="ja-US" altLang="en-US"/>
              <a:t>変数</a:t>
            </a:r>
            <a:r>
              <a:rPr kumimoji="1" lang="en-US" altLang="ja-US"/>
              <a:t> </a:t>
            </a:r>
            <a:r>
              <a:rPr kumimoji="1" lang="ja-US" altLang="en-US"/>
              <a:t>を使えば簡単</a:t>
            </a:r>
            <a:r>
              <a:rPr kumimoji="1" lang="en-US" altLang="ja-US"/>
              <a:t>!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D95F4-9C26-713E-A4D4-505134C0C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760" y="3288665"/>
            <a:ext cx="6720840" cy="1146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US" sz="6600"/>
              <a:t>(Σ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)</a:t>
            </a:r>
            <a:r>
              <a:rPr kumimoji="1" lang="en-US" altLang="ja-US" sz="6600" baseline="-25000"/>
              <a:t>v</a:t>
            </a:r>
            <a:r>
              <a:rPr kumimoji="1" lang="en-US" altLang="ja-US" sz="6600"/>
              <a:t> @ 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 \v Σ</a:t>
            </a:r>
            <a:r>
              <a:rPr kumimoji="1" lang="en-US" altLang="ja-US" sz="6600" baseline="30000"/>
              <a:t>*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2463AA-B515-556F-5E09-6474899F8A30}"/>
              </a:ext>
            </a:extLst>
          </p:cNvPr>
          <p:cNvSpPr txBox="1"/>
          <p:nvPr/>
        </p:nvSpPr>
        <p:spPr>
          <a:xfrm>
            <a:off x="242895" y="396240"/>
            <a:ext cx="1194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=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@ w : w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中に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が出現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A0401C-1F78-F002-E250-87807889168E}"/>
              </a:ext>
            </a:extLst>
          </p:cNvPr>
          <p:cNvSpPr txBox="1"/>
          <p:nvPr/>
        </p:nvSpPr>
        <p:spPr>
          <a:xfrm>
            <a:off x="4267200" y="1447800"/>
            <a:ext cx="775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REGEX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では受理できない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2573DF-6149-2F31-8E19-533043DC63E6}"/>
              </a:ext>
            </a:extLst>
          </p:cNvPr>
          <p:cNvSpPr txBox="1"/>
          <p:nvPr/>
        </p:nvSpPr>
        <p:spPr>
          <a:xfrm>
            <a:off x="152401" y="4641532"/>
            <a:ext cx="1203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三河湾</a:t>
            </a:r>
            <a:r>
              <a:rPr kumimoji="1" lang="en-US" altLang="ja-JP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風光明媚な三河湾を一望する天然温泉の癒しの宿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E29B72-7A1A-A7EC-4559-5C7726976DDB}"/>
              </a:ext>
            </a:extLst>
          </p:cNvPr>
          <p:cNvSpPr txBox="1"/>
          <p:nvPr/>
        </p:nvSpPr>
        <p:spPr>
          <a:xfrm>
            <a:off x="-152400" y="405384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FCB30A0-6ED9-38C4-B19E-94803F193DF8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6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0713810-8213-EAAA-1216-C376F2FB1F6B}"/>
              </a:ext>
            </a:extLst>
          </p:cNvPr>
          <p:cNvSpPr txBox="1"/>
          <p:nvPr/>
        </p:nvSpPr>
        <p:spPr>
          <a:xfrm>
            <a:off x="9153989" y="3566160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ただし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@ ∉ Σ)</a:t>
            </a:r>
            <a:endParaRPr kumimoji="1" lang="ja-US" altLang="en-US" sz="32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3662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8EE6F-9C2B-A407-05E2-94C45479B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角丸四角形 7">
            <a:extLst>
              <a:ext uri="{FF2B5EF4-FFF2-40B4-BE49-F238E27FC236}">
                <a16:creationId xmlns:a16="http://schemas.microsoft.com/office/drawing/2014/main" id="{37274E15-21D2-FD84-BF5C-6652F446DF75}"/>
              </a:ext>
            </a:extLst>
          </p:cNvPr>
          <p:cNvSpPr/>
          <p:nvPr/>
        </p:nvSpPr>
        <p:spPr>
          <a:xfrm>
            <a:off x="2529840" y="3185160"/>
            <a:ext cx="2133600" cy="121920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27F74B-F8CB-2C60-2388-3EC5AD942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087245"/>
            <a:ext cx="10515600" cy="1325563"/>
          </a:xfrm>
        </p:spPr>
        <p:txBody>
          <a:bodyPr/>
          <a:lstStyle/>
          <a:p>
            <a:r>
              <a:rPr kumimoji="1" lang="ja-US" altLang="en-US"/>
              <a:t>でも</a:t>
            </a:r>
            <a:r>
              <a:rPr kumimoji="1" lang="en-US" altLang="ja-US"/>
              <a:t> </a:t>
            </a:r>
            <a:r>
              <a:rPr kumimoji="1" lang="ja-US" altLang="en-US"/>
              <a:t>変数</a:t>
            </a:r>
            <a:r>
              <a:rPr kumimoji="1" lang="en-US" altLang="ja-US"/>
              <a:t> </a:t>
            </a:r>
            <a:r>
              <a:rPr kumimoji="1" lang="ja-US" altLang="en-US"/>
              <a:t>を使えば簡単</a:t>
            </a:r>
            <a:r>
              <a:rPr kumimoji="1" lang="en-US" altLang="ja-US"/>
              <a:t>!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93F856-EA44-479E-68EA-611B6F48C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760" y="3288665"/>
            <a:ext cx="6720840" cy="1146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US" sz="6600"/>
              <a:t>(</a:t>
            </a:r>
            <a:r>
              <a:rPr kumimoji="1" lang="en-US" altLang="ja-US" sz="6600">
                <a:solidFill>
                  <a:srgbClr val="00FA00"/>
                </a:solidFill>
              </a:rPr>
              <a:t>Σ</a:t>
            </a:r>
            <a:r>
              <a:rPr kumimoji="1" lang="en-US" altLang="ja-US" sz="6600" baseline="30000">
                <a:solidFill>
                  <a:srgbClr val="00FA00"/>
                </a:solidFill>
              </a:rPr>
              <a:t>*</a:t>
            </a:r>
            <a:r>
              <a:rPr kumimoji="1" lang="en-US" altLang="ja-US" sz="6600"/>
              <a:t>)</a:t>
            </a:r>
            <a:r>
              <a:rPr kumimoji="1" lang="en-US" altLang="ja-US" sz="6600" baseline="-25000"/>
              <a:t>v</a:t>
            </a:r>
            <a:r>
              <a:rPr kumimoji="1" lang="en-US" altLang="ja-US" sz="6600"/>
              <a:t> @ 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 \v Σ</a:t>
            </a:r>
            <a:r>
              <a:rPr kumimoji="1" lang="en-US" altLang="ja-US" sz="6600" baseline="30000"/>
              <a:t>*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AB46CD-D7AA-8D57-87A8-20BBA4B25D55}"/>
              </a:ext>
            </a:extLst>
          </p:cNvPr>
          <p:cNvSpPr txBox="1"/>
          <p:nvPr/>
        </p:nvSpPr>
        <p:spPr>
          <a:xfrm>
            <a:off x="242895" y="396240"/>
            <a:ext cx="1194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=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@ w : w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中に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が出現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65D8FB-7358-1F56-D62D-DAC6C591FA87}"/>
              </a:ext>
            </a:extLst>
          </p:cNvPr>
          <p:cNvSpPr txBox="1"/>
          <p:nvPr/>
        </p:nvSpPr>
        <p:spPr>
          <a:xfrm>
            <a:off x="4267200" y="1447800"/>
            <a:ext cx="775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REGEX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では受理できない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846CCC-4BB3-6636-2F33-2ADABFE13774}"/>
              </a:ext>
            </a:extLst>
          </p:cNvPr>
          <p:cNvSpPr txBox="1"/>
          <p:nvPr/>
        </p:nvSpPr>
        <p:spPr>
          <a:xfrm>
            <a:off x="152401" y="4641532"/>
            <a:ext cx="1203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6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三河湾</a:t>
            </a:r>
            <a:r>
              <a:rPr kumimoji="1" lang="en-US" altLang="ja-JP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風光明媚な三河湾を一望する天然温泉の癒しの宿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0397733E-1A41-128F-4B0F-CF30E89B8CD8}"/>
              </a:ext>
            </a:extLst>
          </p:cNvPr>
          <p:cNvSpPr/>
          <p:nvPr/>
        </p:nvSpPr>
        <p:spPr>
          <a:xfrm rot="16200000">
            <a:off x="685800" y="4724400"/>
            <a:ext cx="487680" cy="1447800"/>
          </a:xfrm>
          <a:prstGeom prst="leftBrac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75D2583-2EA6-8F66-695F-F1DE7483E09E}"/>
              </a:ext>
            </a:extLst>
          </p:cNvPr>
          <p:cNvSpPr txBox="1"/>
          <p:nvPr/>
        </p:nvSpPr>
        <p:spPr>
          <a:xfrm>
            <a:off x="0" y="583692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v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に入る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CD019D-4424-6E61-994A-91CCA7516976}"/>
              </a:ext>
            </a:extLst>
          </p:cNvPr>
          <p:cNvSpPr txBox="1"/>
          <p:nvPr/>
        </p:nvSpPr>
        <p:spPr>
          <a:xfrm>
            <a:off x="1280160" y="41148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238ADC1-FE38-970E-AF1D-E928FE08773B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6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pic>
        <p:nvPicPr>
          <p:cNvPr id="14" name="図 13" descr="座る, 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32E2417-F873-F453-85F5-A13971C398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-564427" y="3924168"/>
            <a:ext cx="1661708" cy="159137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DE11DA-817E-DF66-C26F-666073CE639F}"/>
              </a:ext>
            </a:extLst>
          </p:cNvPr>
          <p:cNvSpPr txBox="1"/>
          <p:nvPr/>
        </p:nvSpPr>
        <p:spPr>
          <a:xfrm>
            <a:off x="9153989" y="3566160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ただし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@ ∉ Σ)</a:t>
            </a:r>
            <a:endParaRPr kumimoji="1" lang="ja-US" altLang="en-US" sz="32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503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82B5C2-601D-6C7A-EFEE-D4E1AA05D84E}"/>
              </a:ext>
            </a:extLst>
          </p:cNvPr>
          <p:cNvSpPr txBox="1"/>
          <p:nvPr/>
        </p:nvSpPr>
        <p:spPr>
          <a:xfrm>
            <a:off x="123825" y="4199572"/>
            <a:ext cx="12300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((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0+1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 ?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 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((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0+1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])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 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336060-FF02-188A-02DE-2802097E673F}"/>
              </a:ext>
            </a:extLst>
          </p:cNvPr>
          <p:cNvSpPr txBox="1"/>
          <p:nvPr/>
        </p:nvSpPr>
        <p:spPr>
          <a:xfrm>
            <a:off x="740568" y="688300"/>
            <a:ext cx="8464392" cy="1939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昔ながらの（古典）正規表現</a:t>
            </a:r>
            <a:r>
              <a:rPr kumimoji="1" lang="en-US" altLang="ja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REGEX</a:t>
            </a:r>
            <a:r>
              <a:rPr kumimoji="1" lang="en-US" altLang="ja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</a:t>
            </a:r>
            <a:r>
              <a:rPr kumimoji="1" lang="ja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の例</a:t>
            </a:r>
            <a:br>
              <a:rPr kumimoji="1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</a:br>
            <a:r>
              <a:rPr kumimoji="1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            </a:t>
            </a:r>
            <a:r>
              <a:rPr kumimoji="1" lang="en-US" altLang="ja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54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 </a:t>
            </a:r>
            <a:r>
              <a:rPr kumimoji="1" lang="en-US" altLang="ja-US" sz="5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 Σ</a:t>
            </a:r>
            <a:r>
              <a:rPr kumimoji="1" lang="en-US" altLang="ja-US" sz="54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endParaRPr kumimoji="1" lang="en-US" altLang="ja-US" sz="4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E97389-5511-74EA-6222-A563009208FA}"/>
              </a:ext>
            </a:extLst>
          </p:cNvPr>
          <p:cNvSpPr txBox="1"/>
          <p:nvPr/>
        </p:nvSpPr>
        <p:spPr>
          <a:xfrm>
            <a:off x="700088" y="3335655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今どきの正規表現の例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E097C1-7A39-B639-5DF6-8071A9DB05D9}"/>
              </a:ext>
            </a:extLst>
          </p:cNvPr>
          <p:cNvSpPr txBox="1"/>
          <p:nvPr/>
        </p:nvSpPr>
        <p:spPr>
          <a:xfrm>
            <a:off x="119064" y="4194810"/>
            <a:ext cx="12300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0+1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 </a:t>
            </a:r>
            <a:r>
              <a:rPr kumimoji="1" lang="en-US" altLang="ja-US" sz="4400">
                <a:solidFill>
                  <a:srgbClr val="00B05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4400" baseline="-25000">
                <a:solidFill>
                  <a:srgbClr val="00B05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solidFill>
                  <a:srgbClr val="00B05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0+1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400">
                <a:solidFill>
                  <a:srgbClr val="00B05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0AC37A8-C9E9-08C9-A023-E54144E986D3}"/>
              </a:ext>
            </a:extLst>
          </p:cNvPr>
          <p:cNvGrpSpPr/>
          <p:nvPr/>
        </p:nvGrpSpPr>
        <p:grpSpPr>
          <a:xfrm>
            <a:off x="574358" y="333375"/>
            <a:ext cx="5491162" cy="3929062"/>
            <a:chOff x="5310188" y="1020128"/>
            <a:chExt cx="5613082" cy="3929062"/>
          </a:xfrm>
        </p:grpSpPr>
        <p:sp>
          <p:nvSpPr>
            <p:cNvPr id="9" name="縦巻き 8">
              <a:extLst>
                <a:ext uri="{FF2B5EF4-FFF2-40B4-BE49-F238E27FC236}">
                  <a16:creationId xmlns:a16="http://schemas.microsoft.com/office/drawing/2014/main" id="{91743512-F50E-BAEC-27AF-33DDD837C5FF}"/>
                </a:ext>
              </a:extLst>
            </p:cNvPr>
            <p:cNvSpPr/>
            <p:nvPr/>
          </p:nvSpPr>
          <p:spPr>
            <a:xfrm>
              <a:off x="5310188" y="1020128"/>
              <a:ext cx="5613082" cy="3929062"/>
            </a:xfrm>
            <a:prstGeom prst="verticalScrol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4BEFEA90-316F-70A2-5A1C-7DE8A8CDC1AC}"/>
                </a:ext>
              </a:extLst>
            </p:cNvPr>
            <p:cNvSpPr txBox="1"/>
            <p:nvPr/>
          </p:nvSpPr>
          <p:spPr>
            <a:xfrm>
              <a:off x="5958367" y="1942148"/>
              <a:ext cx="4217821" cy="212365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US" altLang="en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変数</a:t>
              </a:r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 </a:t>
              </a:r>
              <a:r>
                <a:rPr kumimoji="1" lang="en-US" altLang="ja-US" sz="4400">
                  <a:solidFill>
                    <a:srgbClr val="FF00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 </a:t>
              </a:r>
              <a:r>
                <a:rPr kumimoji="1" lang="ja-US" altLang="en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について</a:t>
              </a:r>
              <a:endPara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  <a:p>
              <a:pPr algn="ctr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write</a:t>
              </a:r>
              <a:r>
                <a:rPr kumimoji="1" lang="en-US" altLang="ja-US" sz="4400">
                  <a:solidFill>
                    <a:srgbClr val="FF26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 (</a:t>
              </a:r>
              <a:r>
                <a:rPr kumimoji="1" lang="ja-US" altLang="en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⋯</a:t>
              </a:r>
              <a:r>
                <a:rPr kumimoji="1" lang="en-US" altLang="ja-US" sz="4400">
                  <a:solidFill>
                    <a:srgbClr val="FF26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)</a:t>
              </a:r>
              <a:r>
                <a:rPr kumimoji="1" lang="en-US" altLang="ja-US" sz="4400" baseline="-25000">
                  <a:solidFill>
                    <a:srgbClr val="FF26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</a:t>
              </a:r>
            </a:p>
            <a:p>
              <a:pPr algn="ctr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read </a:t>
              </a:r>
              <a:r>
                <a:rPr kumimoji="1" lang="en-US" altLang="ja-US" sz="4400">
                  <a:solidFill>
                    <a:srgbClr val="FF0000"/>
                  </a:solidFill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>\</a:t>
              </a:r>
              <a:r>
                <a:rPr kumimoji="1" lang="en-US" altLang="ja-US" sz="4400">
                  <a:solidFill>
                    <a:srgbClr val="FF00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5C796F5-6BCE-9A02-225B-CB18E9CCB341}"/>
              </a:ext>
            </a:extLst>
          </p:cNvPr>
          <p:cNvGrpSpPr/>
          <p:nvPr/>
        </p:nvGrpSpPr>
        <p:grpSpPr>
          <a:xfrm>
            <a:off x="6018848" y="237172"/>
            <a:ext cx="5143500" cy="3929062"/>
            <a:chOff x="5843588" y="928688"/>
            <a:chExt cx="5143500" cy="3929062"/>
          </a:xfrm>
        </p:grpSpPr>
        <p:sp>
          <p:nvSpPr>
            <p:cNvPr id="12" name="縦巻き 11">
              <a:extLst>
                <a:ext uri="{FF2B5EF4-FFF2-40B4-BE49-F238E27FC236}">
                  <a16:creationId xmlns:a16="http://schemas.microsoft.com/office/drawing/2014/main" id="{05559EA7-AF9F-3AD3-D58C-983F18CA405F}"/>
                </a:ext>
              </a:extLst>
            </p:cNvPr>
            <p:cNvSpPr/>
            <p:nvPr/>
          </p:nvSpPr>
          <p:spPr>
            <a:xfrm>
              <a:off x="5843588" y="928688"/>
              <a:ext cx="5143500" cy="3929062"/>
            </a:xfrm>
            <a:prstGeom prst="verticalScrol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18847D-119D-14E3-B8BC-221D531FF4B1}"/>
                </a:ext>
              </a:extLst>
            </p:cNvPr>
            <p:cNvSpPr txBox="1"/>
            <p:nvPr/>
          </p:nvSpPr>
          <p:spPr>
            <a:xfrm>
              <a:off x="6454830" y="2215516"/>
              <a:ext cx="4007430" cy="1446550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US" sz="4400">
                  <a:solidFill>
                    <a:srgbClr val="00B05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?</a:t>
              </a:r>
              <a:r>
                <a:rPr kumimoji="1" lang="en-US" altLang="ja-US" sz="4400" baseline="-25000">
                  <a:solidFill>
                    <a:srgbClr val="00B05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pos</a:t>
              </a:r>
              <a:r>
                <a:rPr kumimoji="1" lang="en-US" altLang="ja-US" sz="4400">
                  <a:solidFill>
                    <a:srgbClr val="00B05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[</a:t>
              </a:r>
              <a:r>
                <a:rPr kumimoji="1" lang="ja-US" altLang="en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⋯</a:t>
              </a:r>
              <a:r>
                <a:rPr kumimoji="1" lang="en-US" altLang="ja-US" sz="4400">
                  <a:solidFill>
                    <a:srgbClr val="00B05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]</a:t>
              </a:r>
              <a:r>
                <a:rPr kumimoji="1" lang="en-US" altLang="ja-US" sz="4400" baseline="-25000">
                  <a:solidFill>
                    <a:srgbClr val="C000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 </a:t>
              </a:r>
              <a:r>
                <a:rPr kumimoji="1" lang="ja-US" altLang="en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は</a:t>
              </a:r>
              <a:endPara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  <a:p>
              <a:pPr algn="ctr"/>
              <a:r>
                <a:rPr kumimoji="1" lang="ja-US" altLang="en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先読み</a:t>
              </a:r>
              <a:endPara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829553D-E968-6682-7D0F-9FC0A07B7A4D}"/>
              </a:ext>
            </a:extLst>
          </p:cNvPr>
          <p:cNvSpPr txBox="1"/>
          <p:nvPr/>
        </p:nvSpPr>
        <p:spPr>
          <a:xfrm>
            <a:off x="11818202" y="633478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8E1FF6-B918-7C9B-D753-631209FBC0C1}"/>
              </a:ext>
            </a:extLst>
          </p:cNvPr>
          <p:cNvSpPr txBox="1"/>
          <p:nvPr/>
        </p:nvSpPr>
        <p:spPr>
          <a:xfrm>
            <a:off x="339843" y="5525274"/>
            <a:ext cx="11562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モチベーション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4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と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ja-US" altLang="en-US" sz="4400">
                <a:solidFill>
                  <a:srgbClr val="00B05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先読み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で何ができる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4251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7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7EF59-4C8F-A523-EF12-8716D0162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座る, 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A7F46BE-20AB-22B0-7C8F-B2791A05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761453" y="3939408"/>
            <a:ext cx="1661708" cy="159137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A8FFB1D2-6F45-CFE6-AC5B-B43CC263E63C}"/>
              </a:ext>
            </a:extLst>
          </p:cNvPr>
          <p:cNvSpPr/>
          <p:nvPr/>
        </p:nvSpPr>
        <p:spPr>
          <a:xfrm>
            <a:off x="4617720" y="3078480"/>
            <a:ext cx="1127760" cy="121920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F5409C0-6864-0485-8335-6F588FA6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087245"/>
            <a:ext cx="10515600" cy="1325563"/>
          </a:xfrm>
        </p:spPr>
        <p:txBody>
          <a:bodyPr/>
          <a:lstStyle/>
          <a:p>
            <a:r>
              <a:rPr kumimoji="1" lang="ja-US" altLang="en-US"/>
              <a:t>でも</a:t>
            </a:r>
            <a:r>
              <a:rPr kumimoji="1" lang="en-US" altLang="ja-US"/>
              <a:t> </a:t>
            </a:r>
            <a:r>
              <a:rPr kumimoji="1" lang="ja-US" altLang="en-US"/>
              <a:t>変数</a:t>
            </a:r>
            <a:r>
              <a:rPr kumimoji="1" lang="en-US" altLang="ja-US"/>
              <a:t> </a:t>
            </a:r>
            <a:r>
              <a:rPr kumimoji="1" lang="ja-US" altLang="en-US"/>
              <a:t>を使えば簡単</a:t>
            </a:r>
            <a:r>
              <a:rPr kumimoji="1" lang="en-US" altLang="ja-US"/>
              <a:t>!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DC035B-685E-B46C-5B0B-A97A2253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760" y="3288665"/>
            <a:ext cx="6720840" cy="1146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US" sz="6600"/>
              <a:t>(Σ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)</a:t>
            </a:r>
            <a:r>
              <a:rPr kumimoji="1" lang="en-US" altLang="ja-US" sz="6600" baseline="-25000"/>
              <a:t>v</a:t>
            </a:r>
            <a:r>
              <a:rPr kumimoji="1" lang="en-US" altLang="ja-US" sz="6600"/>
              <a:t> @ 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 \v Σ</a:t>
            </a:r>
            <a:r>
              <a:rPr kumimoji="1" lang="en-US" altLang="ja-US" sz="6600" baseline="30000"/>
              <a:t>*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6D92A2F-ADB5-F370-162F-77A654389F2D}"/>
              </a:ext>
            </a:extLst>
          </p:cNvPr>
          <p:cNvSpPr txBox="1"/>
          <p:nvPr/>
        </p:nvSpPr>
        <p:spPr>
          <a:xfrm>
            <a:off x="242895" y="396240"/>
            <a:ext cx="1194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=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@ w : w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中に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が出現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C19D25-1C2F-EEBD-9D90-0857946B5ECC}"/>
              </a:ext>
            </a:extLst>
          </p:cNvPr>
          <p:cNvSpPr txBox="1"/>
          <p:nvPr/>
        </p:nvSpPr>
        <p:spPr>
          <a:xfrm>
            <a:off x="4267200" y="1447800"/>
            <a:ext cx="775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REGEX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では受理できない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2E1FAA-DF80-2C49-D0B5-32DCD17B6AB8}"/>
              </a:ext>
            </a:extLst>
          </p:cNvPr>
          <p:cNvSpPr txBox="1"/>
          <p:nvPr/>
        </p:nvSpPr>
        <p:spPr>
          <a:xfrm>
            <a:off x="152401" y="4641532"/>
            <a:ext cx="1203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6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三河湾</a:t>
            </a:r>
            <a:r>
              <a:rPr kumimoji="1" lang="en-US" altLang="ja-JP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風光明媚な三河湾を一望する天然温泉の癒しの宿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F944A5D8-B2DF-2541-C9B2-2BD285EB7A29}"/>
              </a:ext>
            </a:extLst>
          </p:cNvPr>
          <p:cNvSpPr/>
          <p:nvPr/>
        </p:nvSpPr>
        <p:spPr>
          <a:xfrm rot="16200000">
            <a:off x="685800" y="4724400"/>
            <a:ext cx="487680" cy="1447800"/>
          </a:xfrm>
          <a:prstGeom prst="leftBrac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1F6F11-2C3E-D0E8-2C3A-657BCE56EDF2}"/>
              </a:ext>
            </a:extLst>
          </p:cNvPr>
          <p:cNvSpPr txBox="1"/>
          <p:nvPr/>
        </p:nvSpPr>
        <p:spPr>
          <a:xfrm>
            <a:off x="655320" y="5608320"/>
            <a:ext cx="458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v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9EE7853-E68C-720B-EC03-B672C6C879CF}"/>
              </a:ext>
            </a:extLst>
          </p:cNvPr>
          <p:cNvSpPr txBox="1"/>
          <p:nvPr/>
        </p:nvSpPr>
        <p:spPr>
          <a:xfrm>
            <a:off x="1645920" y="41148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744028-47E1-5E88-8AD4-503B2566DD01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6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AEE3CF7-2266-B236-6C7C-BFE50F9AB6EA}"/>
              </a:ext>
            </a:extLst>
          </p:cNvPr>
          <p:cNvSpPr txBox="1"/>
          <p:nvPr/>
        </p:nvSpPr>
        <p:spPr>
          <a:xfrm>
            <a:off x="9153989" y="3566160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ただし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@ ∉ Σ)</a:t>
            </a:r>
            <a:endParaRPr kumimoji="1" lang="ja-US" altLang="en-US" sz="32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380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02C3B-FB6C-75A5-B77B-DAF26755D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角丸四角形 7">
            <a:extLst>
              <a:ext uri="{FF2B5EF4-FFF2-40B4-BE49-F238E27FC236}">
                <a16:creationId xmlns:a16="http://schemas.microsoft.com/office/drawing/2014/main" id="{5B0CE993-D858-2942-3703-5540D0BEE3AA}"/>
              </a:ext>
            </a:extLst>
          </p:cNvPr>
          <p:cNvSpPr/>
          <p:nvPr/>
        </p:nvSpPr>
        <p:spPr>
          <a:xfrm>
            <a:off x="5730240" y="3078480"/>
            <a:ext cx="1127760" cy="121920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05B1A3-E360-313E-8432-652A455C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087245"/>
            <a:ext cx="10515600" cy="1325563"/>
          </a:xfrm>
        </p:spPr>
        <p:txBody>
          <a:bodyPr/>
          <a:lstStyle/>
          <a:p>
            <a:r>
              <a:rPr kumimoji="1" lang="ja-US" altLang="en-US"/>
              <a:t>でも</a:t>
            </a:r>
            <a:r>
              <a:rPr kumimoji="1" lang="en-US" altLang="ja-US"/>
              <a:t> </a:t>
            </a:r>
            <a:r>
              <a:rPr kumimoji="1" lang="ja-US" altLang="en-US"/>
              <a:t>変数</a:t>
            </a:r>
            <a:r>
              <a:rPr kumimoji="1" lang="en-US" altLang="ja-US"/>
              <a:t> </a:t>
            </a:r>
            <a:r>
              <a:rPr kumimoji="1" lang="ja-US" altLang="en-US"/>
              <a:t>を使えば簡単</a:t>
            </a:r>
            <a:r>
              <a:rPr kumimoji="1" lang="en-US" altLang="ja-US"/>
              <a:t>!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8B7516-BC15-0F50-F9C4-C5453EE4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760" y="3288665"/>
            <a:ext cx="6720840" cy="1146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US" sz="6600"/>
              <a:t>(Σ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)</a:t>
            </a:r>
            <a:r>
              <a:rPr kumimoji="1" lang="en-US" altLang="ja-US" sz="6600" baseline="-25000"/>
              <a:t>v</a:t>
            </a:r>
            <a:r>
              <a:rPr kumimoji="1" lang="en-US" altLang="ja-US" sz="6600"/>
              <a:t> @ 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 \v Σ</a:t>
            </a:r>
            <a:r>
              <a:rPr kumimoji="1" lang="en-US" altLang="ja-US" sz="6600" baseline="30000"/>
              <a:t>*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70AA79-5078-25D4-4E15-AED98CFE32FA}"/>
              </a:ext>
            </a:extLst>
          </p:cNvPr>
          <p:cNvSpPr txBox="1"/>
          <p:nvPr/>
        </p:nvSpPr>
        <p:spPr>
          <a:xfrm>
            <a:off x="242895" y="396240"/>
            <a:ext cx="1194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=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@ w : w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中に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が出現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6CDF61-B4B7-0EB9-EB1A-4177D2655314}"/>
              </a:ext>
            </a:extLst>
          </p:cNvPr>
          <p:cNvSpPr txBox="1"/>
          <p:nvPr/>
        </p:nvSpPr>
        <p:spPr>
          <a:xfrm>
            <a:off x="4267200" y="1447800"/>
            <a:ext cx="775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REGEX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では受理できない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EB348D6-EE3B-3AD5-5CA9-5251C4FF9062}"/>
              </a:ext>
            </a:extLst>
          </p:cNvPr>
          <p:cNvSpPr txBox="1"/>
          <p:nvPr/>
        </p:nvSpPr>
        <p:spPr>
          <a:xfrm>
            <a:off x="152401" y="4641532"/>
            <a:ext cx="1203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6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三河湾</a:t>
            </a:r>
            <a:r>
              <a:rPr kumimoji="1" lang="en-US" altLang="ja-JP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風光明媚な三河湾を一望する天然温泉の癒しの宿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0BBC0CFE-C63C-7B68-DA12-01FA60E21A9A}"/>
              </a:ext>
            </a:extLst>
          </p:cNvPr>
          <p:cNvSpPr/>
          <p:nvPr/>
        </p:nvSpPr>
        <p:spPr>
          <a:xfrm rot="16200000">
            <a:off x="685800" y="4724400"/>
            <a:ext cx="487680" cy="1447800"/>
          </a:xfrm>
          <a:prstGeom prst="leftBrac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631F8F-F5FF-EF3B-C7BB-D65EF49667E6}"/>
              </a:ext>
            </a:extLst>
          </p:cNvPr>
          <p:cNvSpPr txBox="1"/>
          <p:nvPr/>
        </p:nvSpPr>
        <p:spPr>
          <a:xfrm>
            <a:off x="655320" y="5608320"/>
            <a:ext cx="458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v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5F8F6E-D39A-E045-43E5-90E3FBD72C32}"/>
              </a:ext>
            </a:extLst>
          </p:cNvPr>
          <p:cNvSpPr txBox="1"/>
          <p:nvPr/>
        </p:nvSpPr>
        <p:spPr>
          <a:xfrm>
            <a:off x="3916680" y="42519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99ED0C-F7AC-3372-EE00-60FE4BD027F2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6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pic>
        <p:nvPicPr>
          <p:cNvPr id="12" name="図 11" descr="座る, 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D5F6F37-6B15-691A-A77D-13E4E30D54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1203413" y="3939408"/>
            <a:ext cx="1661708" cy="159137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0E9245-6637-154E-6A91-783CCCF4A6BE}"/>
              </a:ext>
            </a:extLst>
          </p:cNvPr>
          <p:cNvSpPr txBox="1"/>
          <p:nvPr/>
        </p:nvSpPr>
        <p:spPr>
          <a:xfrm>
            <a:off x="9153989" y="3566160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ただし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@ ∉ Σ)</a:t>
            </a:r>
            <a:endParaRPr kumimoji="1" lang="ja-US" altLang="en-US" sz="32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6440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06FD6-FBC8-29C7-C3C5-4D3282264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角丸四角形 7">
            <a:extLst>
              <a:ext uri="{FF2B5EF4-FFF2-40B4-BE49-F238E27FC236}">
                <a16:creationId xmlns:a16="http://schemas.microsoft.com/office/drawing/2014/main" id="{06833970-E305-5287-97A4-ABF8400A201D}"/>
              </a:ext>
            </a:extLst>
          </p:cNvPr>
          <p:cNvSpPr/>
          <p:nvPr/>
        </p:nvSpPr>
        <p:spPr>
          <a:xfrm>
            <a:off x="7010400" y="3078480"/>
            <a:ext cx="1127760" cy="121920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B11FAE-1628-7E98-F5FE-D6B7ACC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087245"/>
            <a:ext cx="10515600" cy="1325563"/>
          </a:xfrm>
        </p:spPr>
        <p:txBody>
          <a:bodyPr/>
          <a:lstStyle/>
          <a:p>
            <a:r>
              <a:rPr kumimoji="1" lang="ja-US" altLang="en-US"/>
              <a:t>でも</a:t>
            </a:r>
            <a:r>
              <a:rPr kumimoji="1" lang="en-US" altLang="ja-US"/>
              <a:t> </a:t>
            </a:r>
            <a:r>
              <a:rPr kumimoji="1" lang="ja-US" altLang="en-US"/>
              <a:t>変数</a:t>
            </a:r>
            <a:r>
              <a:rPr kumimoji="1" lang="en-US" altLang="ja-US"/>
              <a:t> </a:t>
            </a:r>
            <a:r>
              <a:rPr kumimoji="1" lang="ja-US" altLang="en-US"/>
              <a:t>を使えば簡単</a:t>
            </a:r>
            <a:r>
              <a:rPr kumimoji="1" lang="en-US" altLang="ja-US"/>
              <a:t>!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A26145-0FAD-B599-8324-D211120FE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760" y="3288665"/>
            <a:ext cx="6720840" cy="1146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US" sz="6600"/>
              <a:t>(Σ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)</a:t>
            </a:r>
            <a:r>
              <a:rPr kumimoji="1" lang="en-US" altLang="ja-US" sz="6600" baseline="-25000"/>
              <a:t>v</a:t>
            </a:r>
            <a:r>
              <a:rPr kumimoji="1" lang="en-US" altLang="ja-US" sz="6600"/>
              <a:t> @ 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 \v Σ</a:t>
            </a:r>
            <a:r>
              <a:rPr kumimoji="1" lang="en-US" altLang="ja-US" sz="6600" baseline="30000"/>
              <a:t>*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7F83E3-ED38-5102-2161-6458CE7024F5}"/>
              </a:ext>
            </a:extLst>
          </p:cNvPr>
          <p:cNvSpPr txBox="1"/>
          <p:nvPr/>
        </p:nvSpPr>
        <p:spPr>
          <a:xfrm>
            <a:off x="242895" y="396240"/>
            <a:ext cx="1194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=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@ w : w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中に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が出現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4B8E8B2-CED8-A5DA-E3FD-68F8FA0F9F6D}"/>
              </a:ext>
            </a:extLst>
          </p:cNvPr>
          <p:cNvSpPr txBox="1"/>
          <p:nvPr/>
        </p:nvSpPr>
        <p:spPr>
          <a:xfrm>
            <a:off x="4267200" y="1447800"/>
            <a:ext cx="775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REGEX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では受理できない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04D9AE9-BA36-B4EB-C2D9-FF68B90F1B5F}"/>
              </a:ext>
            </a:extLst>
          </p:cNvPr>
          <p:cNvSpPr txBox="1"/>
          <p:nvPr/>
        </p:nvSpPr>
        <p:spPr>
          <a:xfrm>
            <a:off x="152401" y="4641532"/>
            <a:ext cx="1203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6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三河湾</a:t>
            </a:r>
            <a:r>
              <a:rPr kumimoji="1" lang="en-US" altLang="ja-JP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風光明媚な</a:t>
            </a:r>
            <a:r>
              <a:rPr kumimoji="1" lang="ja-JP" altLang="en-US" sz="36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三河湾</a:t>
            </a:r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を一望する天然温泉の癒しの宿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79EF98D0-EEE1-53B7-706F-36667CB40C44}"/>
              </a:ext>
            </a:extLst>
          </p:cNvPr>
          <p:cNvSpPr/>
          <p:nvPr/>
        </p:nvSpPr>
        <p:spPr>
          <a:xfrm rot="16200000">
            <a:off x="685800" y="4724400"/>
            <a:ext cx="487680" cy="1447800"/>
          </a:xfrm>
          <a:prstGeom prst="leftBrac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61EA10-44D7-42E9-56AE-A185A8A98AEB}"/>
              </a:ext>
            </a:extLst>
          </p:cNvPr>
          <p:cNvSpPr txBox="1"/>
          <p:nvPr/>
        </p:nvSpPr>
        <p:spPr>
          <a:xfrm>
            <a:off x="655320" y="5608320"/>
            <a:ext cx="458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v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7B0D6C-A4DE-FECF-81CA-24AD58E5ED11}"/>
              </a:ext>
            </a:extLst>
          </p:cNvPr>
          <p:cNvSpPr txBox="1"/>
          <p:nvPr/>
        </p:nvSpPr>
        <p:spPr>
          <a:xfrm>
            <a:off x="5303520" y="41757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11" name="左中かっこ 10">
            <a:extLst>
              <a:ext uri="{FF2B5EF4-FFF2-40B4-BE49-F238E27FC236}">
                <a16:creationId xmlns:a16="http://schemas.microsoft.com/office/drawing/2014/main" id="{C0EE7F6F-3444-3120-C4CE-49453807930C}"/>
              </a:ext>
            </a:extLst>
          </p:cNvPr>
          <p:cNvSpPr/>
          <p:nvPr/>
        </p:nvSpPr>
        <p:spPr>
          <a:xfrm rot="16200000">
            <a:off x="4785360" y="4678680"/>
            <a:ext cx="487680" cy="1447800"/>
          </a:xfrm>
          <a:prstGeom prst="leftBrac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5995D9D-A509-82BB-20ED-CACA9BA03D5A}"/>
              </a:ext>
            </a:extLst>
          </p:cNvPr>
          <p:cNvSpPr txBox="1"/>
          <p:nvPr/>
        </p:nvSpPr>
        <p:spPr>
          <a:xfrm>
            <a:off x="4084320" y="5760720"/>
            <a:ext cx="2151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v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を展開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DBF9ACD-3E1B-CB15-22E0-1F761E83A552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6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pic>
        <p:nvPicPr>
          <p:cNvPr id="15" name="図 14" descr="座る, 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881FCF4-5F6D-9B9D-ABA1-2B194177D9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3443693" y="4076568"/>
            <a:ext cx="1661708" cy="159137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66460E-80B5-FB2B-2BA0-2A294DA4538C}"/>
              </a:ext>
            </a:extLst>
          </p:cNvPr>
          <p:cNvSpPr txBox="1"/>
          <p:nvPr/>
        </p:nvSpPr>
        <p:spPr>
          <a:xfrm>
            <a:off x="9153989" y="3566160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ただし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@ ∉ Σ)</a:t>
            </a:r>
            <a:endParaRPr kumimoji="1" lang="ja-US" altLang="en-US" sz="32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0088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F8FFF-06B6-7465-168A-E91ED190B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D72A462-F1E3-8005-54F1-55E4D14532F8}"/>
              </a:ext>
            </a:extLst>
          </p:cNvPr>
          <p:cNvSpPr/>
          <p:nvPr/>
        </p:nvSpPr>
        <p:spPr>
          <a:xfrm>
            <a:off x="7955280" y="3108960"/>
            <a:ext cx="1127760" cy="121920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9D5AD7A-BA90-A80D-1CD9-1C4272D7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087245"/>
            <a:ext cx="10515600" cy="1325563"/>
          </a:xfrm>
        </p:spPr>
        <p:txBody>
          <a:bodyPr/>
          <a:lstStyle/>
          <a:p>
            <a:r>
              <a:rPr kumimoji="1" lang="ja-US" altLang="en-US"/>
              <a:t>でも</a:t>
            </a:r>
            <a:r>
              <a:rPr kumimoji="1" lang="en-US" altLang="ja-US"/>
              <a:t> </a:t>
            </a:r>
            <a:r>
              <a:rPr kumimoji="1" lang="ja-US" altLang="en-US"/>
              <a:t>変数</a:t>
            </a:r>
            <a:r>
              <a:rPr kumimoji="1" lang="en-US" altLang="ja-US"/>
              <a:t> </a:t>
            </a:r>
            <a:r>
              <a:rPr kumimoji="1" lang="ja-US" altLang="en-US"/>
              <a:t>を使えば簡単</a:t>
            </a:r>
            <a:r>
              <a:rPr kumimoji="1" lang="en-US" altLang="ja-US"/>
              <a:t>!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1EF3AF-2786-1C6A-9A4B-023CBC768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760" y="3288665"/>
            <a:ext cx="6720840" cy="1146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US" sz="6600"/>
              <a:t>(Σ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)</a:t>
            </a:r>
            <a:r>
              <a:rPr kumimoji="1" lang="en-US" altLang="ja-US" sz="6600" baseline="-25000"/>
              <a:t>v</a:t>
            </a:r>
            <a:r>
              <a:rPr kumimoji="1" lang="en-US" altLang="ja-US" sz="6600"/>
              <a:t> @ Σ</a:t>
            </a:r>
            <a:r>
              <a:rPr kumimoji="1" lang="en-US" altLang="ja-US" sz="6600" baseline="30000"/>
              <a:t>*</a:t>
            </a:r>
            <a:r>
              <a:rPr kumimoji="1" lang="en-US" altLang="ja-US" sz="6600"/>
              <a:t> \v Σ</a:t>
            </a:r>
            <a:r>
              <a:rPr kumimoji="1" lang="en-US" altLang="ja-US" sz="6600" baseline="30000"/>
              <a:t>*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5A4713-25A3-FEC6-2732-55EF2CF22EDE}"/>
              </a:ext>
            </a:extLst>
          </p:cNvPr>
          <p:cNvSpPr txBox="1"/>
          <p:nvPr/>
        </p:nvSpPr>
        <p:spPr>
          <a:xfrm>
            <a:off x="242895" y="396240"/>
            <a:ext cx="1194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=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@ w : w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中に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pattern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が出現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51A7AD-E516-E64A-CBE0-92F3246AFD10}"/>
              </a:ext>
            </a:extLst>
          </p:cNvPr>
          <p:cNvSpPr txBox="1"/>
          <p:nvPr/>
        </p:nvSpPr>
        <p:spPr>
          <a:xfrm>
            <a:off x="4267200" y="1447800"/>
            <a:ext cx="775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REGEX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では受理できない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A8C3569-0DFB-7FE8-C29F-EAEC73A8968F}"/>
              </a:ext>
            </a:extLst>
          </p:cNvPr>
          <p:cNvSpPr txBox="1"/>
          <p:nvPr/>
        </p:nvSpPr>
        <p:spPr>
          <a:xfrm>
            <a:off x="152401" y="4641532"/>
            <a:ext cx="1203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6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三河湾</a:t>
            </a:r>
            <a:r>
              <a:rPr kumimoji="1" lang="en-US" altLang="ja-JP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風光明媚な</a:t>
            </a:r>
            <a:r>
              <a:rPr kumimoji="1" lang="ja-JP" altLang="en-US" sz="36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三河湾</a:t>
            </a:r>
            <a:r>
              <a:rPr kumimoji="1" lang="ja-JP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を一望する天然温泉の癒しの宿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BA528A1D-66AD-D755-C204-F0C44217646F}"/>
              </a:ext>
            </a:extLst>
          </p:cNvPr>
          <p:cNvSpPr/>
          <p:nvPr/>
        </p:nvSpPr>
        <p:spPr>
          <a:xfrm rot="16200000">
            <a:off x="685800" y="4724400"/>
            <a:ext cx="487680" cy="1447800"/>
          </a:xfrm>
          <a:prstGeom prst="leftBrac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4C080E-A41A-2403-FE73-52D3B41D68A1}"/>
              </a:ext>
            </a:extLst>
          </p:cNvPr>
          <p:cNvSpPr txBox="1"/>
          <p:nvPr/>
        </p:nvSpPr>
        <p:spPr>
          <a:xfrm>
            <a:off x="655320" y="5608320"/>
            <a:ext cx="458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v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4BE82E-2B0A-A4DF-5DFA-A9FA33E75CC5}"/>
              </a:ext>
            </a:extLst>
          </p:cNvPr>
          <p:cNvSpPr txBox="1"/>
          <p:nvPr/>
        </p:nvSpPr>
        <p:spPr>
          <a:xfrm>
            <a:off x="11567160" y="40995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1" name="左中かっこ 10">
            <a:extLst>
              <a:ext uri="{FF2B5EF4-FFF2-40B4-BE49-F238E27FC236}">
                <a16:creationId xmlns:a16="http://schemas.microsoft.com/office/drawing/2014/main" id="{82EFD7EA-7693-210C-DC7D-5D3657E080A2}"/>
              </a:ext>
            </a:extLst>
          </p:cNvPr>
          <p:cNvSpPr/>
          <p:nvPr/>
        </p:nvSpPr>
        <p:spPr>
          <a:xfrm rot="16200000">
            <a:off x="4785360" y="4678680"/>
            <a:ext cx="487680" cy="1447800"/>
          </a:xfrm>
          <a:prstGeom prst="leftBrac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B518CCD-95CC-407E-508C-97E25361DC92}"/>
              </a:ext>
            </a:extLst>
          </p:cNvPr>
          <p:cNvSpPr txBox="1"/>
          <p:nvPr/>
        </p:nvSpPr>
        <p:spPr>
          <a:xfrm>
            <a:off x="4084320" y="5760720"/>
            <a:ext cx="2151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v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を展開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F5062F-2F40-51DA-B1AE-F2C206BB52FB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6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pic>
        <p:nvPicPr>
          <p:cNvPr id="14" name="図 13" descr="座る, 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BB1EA36-02C3-D0CD-9EEC-16B83A3E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4876253" y="4076568"/>
            <a:ext cx="1661708" cy="159137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1AFD79-AB00-173F-534C-E24F18650445}"/>
              </a:ext>
            </a:extLst>
          </p:cNvPr>
          <p:cNvSpPr txBox="1"/>
          <p:nvPr/>
        </p:nvSpPr>
        <p:spPr>
          <a:xfrm rot="628439">
            <a:off x="10340151" y="3108961"/>
            <a:ext cx="1544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OK👍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8393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3A6E9-C1C6-A184-7E8E-9635E1A4E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E68514-BD1B-55C5-FC88-28618C57F4C5}"/>
              </a:ext>
            </a:extLst>
          </p:cNvPr>
          <p:cNvSpPr txBox="1"/>
          <p:nvPr/>
        </p:nvSpPr>
        <p:spPr>
          <a:xfrm>
            <a:off x="198120" y="836414"/>
            <a:ext cx="119938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US" altLang="en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変数割当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lang="en-US" altLang="ja-US" sz="7200">
                <a:solidFill>
                  <a:srgbClr val="00FA00"/>
                </a:solidFill>
                <a:latin typeface="FatFrank Free" pitchFamily="2" charset="0"/>
                <a:ea typeface="Hiragino Maru Gothic ProN W4" panose="020F0400000000000000" pitchFamily="34" charset="-128"/>
              </a:rPr>
              <a:t>Λ</a:t>
            </a:r>
            <a:r>
              <a:rPr lang="en-US" altLang="ja-US" sz="4800">
                <a:latin typeface="FatFrank Free" pitchFamily="2" charset="0"/>
                <a:ea typeface="Hiragino Maru Gothic ProN W4" panose="020F0400000000000000" pitchFamily="34" charset="-128"/>
              </a:rPr>
              <a:t> 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lang="ja-US" altLang="en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lang="ja-US" altLang="en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lang="ja-US" altLang="en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文字列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lang="ja-US" altLang="en-US" sz="4800">
                <a:latin typeface="FatFrank Free" pitchFamily="2" charset="0"/>
                <a:ea typeface="Hiragino Maru Gothic ProN W4" panose="020F0400000000000000" pitchFamily="34" charset="-128"/>
              </a:rPr>
              <a:t>を追加</a:t>
            </a:r>
            <a:endParaRPr lang="en-US" altLang="ja-US" sz="4800">
              <a:latin typeface="FatFrank Free" pitchFamily="2" charset="0"/>
              <a:ea typeface="Hiragino Maru Gothic ProN W4" panose="020F0400000000000000" pitchFamily="34" charset="-128"/>
            </a:endParaRPr>
          </a:p>
          <a:p>
            <a:pPr algn="ctr"/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〚 E, &lt;ℓ,</a:t>
            </a:r>
            <a:r>
              <a:rPr lang="en-US" altLang="ja-US" sz="6000">
                <a:solidFill>
                  <a:prstClr val="white"/>
                </a:solidFill>
                <a:latin typeface="FatFrank Free" pitchFamily="2" charset="0"/>
                <a:ea typeface="Hiragino Maru Gothic ProN W4" panose="020F0400000000000000" pitchFamily="34" charset="-128"/>
              </a:rPr>
              <a:t> </a:t>
            </a:r>
            <a:r>
              <a:rPr lang="en-US" altLang="ja-US" sz="6000">
                <a:solidFill>
                  <a:srgbClr val="00FA00"/>
                </a:solidFill>
                <a:latin typeface="FatFrank Free" pitchFamily="2" charset="0"/>
                <a:ea typeface="Hiragino Maru Gothic ProN W4" panose="020F0400000000000000" pitchFamily="34" charset="-128"/>
              </a:rPr>
              <a:t>Λ</a:t>
            </a:r>
            <a:r>
              <a:rPr lang="en-US" altLang="ja-US" sz="48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&gt;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〛 = { ... &lt;x’, </a:t>
            </a:r>
            <a:r>
              <a:rPr lang="en-US" altLang="ja-US" sz="48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ℓ’, </a:t>
            </a:r>
            <a:r>
              <a:rPr lang="en-US" altLang="ja-US" sz="6000">
                <a:solidFill>
                  <a:srgbClr val="00FA00"/>
                </a:solidFill>
                <a:latin typeface="FatFrank Free" pitchFamily="2" charset="0"/>
                <a:ea typeface="Hiragino Maru Gothic ProN W4" panose="020F0400000000000000" pitchFamily="34" charset="-128"/>
              </a:rPr>
              <a:t>Λ</a:t>
            </a:r>
            <a:r>
              <a:rPr lang="en-US" altLang="ja-US" sz="48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’</a:t>
            </a:r>
            <a:r>
              <a:rPr lang="en-US" altLang="ja-US" sz="48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&gt; ... 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r>
              <a:rPr lang="en-US" altLang="ja-US" sz="48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endParaRPr lang="ja-US" altLang="en-US" sz="4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E00F470-8849-7536-6459-2E630C6D2BF2}"/>
              </a:ext>
            </a:extLst>
          </p:cNvPr>
          <p:cNvSpPr txBox="1"/>
          <p:nvPr/>
        </p:nvSpPr>
        <p:spPr>
          <a:xfrm>
            <a:off x="5044440" y="2103120"/>
            <a:ext cx="570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66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w</a:t>
            </a:r>
            <a:endParaRPr kumimoji="1" lang="ja-US" altLang="en-US" sz="6600" baseline="-25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3C8F1B5-C02A-BB89-E688-F17BCECC529F}"/>
              </a:ext>
            </a:extLst>
          </p:cNvPr>
          <p:cNvGrpSpPr/>
          <p:nvPr/>
        </p:nvGrpSpPr>
        <p:grpSpPr>
          <a:xfrm>
            <a:off x="1402080" y="4151114"/>
            <a:ext cx="9326880" cy="2600206"/>
            <a:chOff x="1402080" y="4151114"/>
            <a:chExt cx="9326880" cy="2600206"/>
          </a:xfrm>
        </p:grpSpPr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0528F277-06AE-6C89-2D10-34177ADA15CC}"/>
                </a:ext>
              </a:extLst>
            </p:cNvPr>
            <p:cNvCxnSpPr>
              <a:cxnSpLocks/>
            </p:cNvCxnSpPr>
            <p:nvPr/>
          </p:nvCxnSpPr>
          <p:spPr>
            <a:xfrm>
              <a:off x="1402080" y="5659457"/>
              <a:ext cx="932688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B68BB1C6-4F1B-DC24-F4E6-B2AA687DBE45}"/>
                </a:ext>
              </a:extLst>
            </p:cNvPr>
            <p:cNvSpPr/>
            <p:nvPr/>
          </p:nvSpPr>
          <p:spPr>
            <a:xfrm>
              <a:off x="1478280" y="5689937"/>
              <a:ext cx="9204960" cy="658979"/>
            </a:xfrm>
            <a:custGeom>
              <a:avLst/>
              <a:gdLst>
                <a:gd name="connsiteX0" fmla="*/ 0 w 6065520"/>
                <a:gd name="connsiteY0" fmla="*/ 0 h 658979"/>
                <a:gd name="connsiteX1" fmla="*/ 1127760 w 6065520"/>
                <a:gd name="connsiteY1" fmla="*/ 563880 h 658979"/>
                <a:gd name="connsiteX2" fmla="*/ 4236720 w 6065520"/>
                <a:gd name="connsiteY2" fmla="*/ 609600 h 658979"/>
                <a:gd name="connsiteX3" fmla="*/ 6065520 w 6065520"/>
                <a:gd name="connsiteY3" fmla="*/ 60960 h 65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65520" h="658979">
                  <a:moveTo>
                    <a:pt x="0" y="0"/>
                  </a:moveTo>
                  <a:cubicBezTo>
                    <a:pt x="210820" y="231140"/>
                    <a:pt x="421640" y="462280"/>
                    <a:pt x="1127760" y="563880"/>
                  </a:cubicBezTo>
                  <a:cubicBezTo>
                    <a:pt x="1833880" y="665480"/>
                    <a:pt x="3413760" y="693420"/>
                    <a:pt x="4236720" y="609600"/>
                  </a:cubicBezTo>
                  <a:cubicBezTo>
                    <a:pt x="5059680" y="525780"/>
                    <a:pt x="5562600" y="293370"/>
                    <a:pt x="6065520" y="60960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9F18816-ACB2-5B20-E99D-58D3D194283E}"/>
                </a:ext>
              </a:extLst>
            </p:cNvPr>
            <p:cNvSpPr txBox="1"/>
            <p:nvPr/>
          </p:nvSpPr>
          <p:spPr>
            <a:xfrm>
              <a:off x="5318760" y="5735657"/>
              <a:ext cx="71045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60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w</a:t>
              </a:r>
              <a:endPara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DA66D6D5-3545-F590-706F-412F0F755FB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508033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FB4844C9-6BF1-3CC1-7DD4-112F63738F67}"/>
                </a:ext>
              </a:extLst>
            </p:cNvPr>
            <p:cNvSpPr txBox="1"/>
            <p:nvPr/>
          </p:nvSpPr>
          <p:spPr>
            <a:xfrm>
              <a:off x="2823210" y="4151114"/>
              <a:ext cx="57531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endParaRPr lang="ja-US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A704D0-DC4B-E405-EC26-90875CA331C9}"/>
              </a:ext>
            </a:extLst>
          </p:cNvPr>
          <p:cNvGrpSpPr/>
          <p:nvPr/>
        </p:nvGrpSpPr>
        <p:grpSpPr>
          <a:xfrm>
            <a:off x="3291840" y="4151114"/>
            <a:ext cx="6690360" cy="1538823"/>
            <a:chOff x="3291840" y="4151114"/>
            <a:chExt cx="6690360" cy="1538823"/>
          </a:xfrm>
        </p:grpSpPr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40464D49-30B7-7C95-D287-852A47C258F6}"/>
                </a:ext>
              </a:extLst>
            </p:cNvPr>
            <p:cNvCxnSpPr>
              <a:cxnSpLocks/>
            </p:cNvCxnSpPr>
            <p:nvPr/>
          </p:nvCxnSpPr>
          <p:spPr>
            <a:xfrm>
              <a:off x="9494520" y="509557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AD86F83-87C6-0C36-1193-DA74C6C8CECC}"/>
                </a:ext>
              </a:extLst>
            </p:cNvPr>
            <p:cNvSpPr/>
            <p:nvPr/>
          </p:nvSpPr>
          <p:spPr>
            <a:xfrm flipV="1">
              <a:off x="3291840" y="5151118"/>
              <a:ext cx="6141720" cy="518161"/>
            </a:xfrm>
            <a:custGeom>
              <a:avLst/>
              <a:gdLst>
                <a:gd name="connsiteX0" fmla="*/ 0 w 5349240"/>
                <a:gd name="connsiteY0" fmla="*/ 15240 h 335309"/>
                <a:gd name="connsiteX1" fmla="*/ 3078480 w 5349240"/>
                <a:gd name="connsiteY1" fmla="*/ 335280 h 335309"/>
                <a:gd name="connsiteX2" fmla="*/ 5349240 w 5349240"/>
                <a:gd name="connsiteY2" fmla="*/ 0 h 33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9240" h="335309">
                  <a:moveTo>
                    <a:pt x="0" y="15240"/>
                  </a:moveTo>
                  <a:cubicBezTo>
                    <a:pt x="1093470" y="176530"/>
                    <a:pt x="2186940" y="337820"/>
                    <a:pt x="3078480" y="335280"/>
                  </a:cubicBezTo>
                  <a:cubicBezTo>
                    <a:pt x="3970020" y="332740"/>
                    <a:pt x="4659630" y="166370"/>
                    <a:pt x="534924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B8CC8751-333D-310F-75D9-B44A3349D4D4}"/>
                </a:ext>
              </a:extLst>
            </p:cNvPr>
            <p:cNvSpPr txBox="1"/>
            <p:nvPr/>
          </p:nvSpPr>
          <p:spPr>
            <a:xfrm>
              <a:off x="7513320" y="4770120"/>
              <a:ext cx="747320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solidFill>
                    <a:srgbClr val="FF26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</a:t>
              </a:r>
              <a:r>
                <a:rPr kumimoji="1" lang="en-US" altLang="ja-US" sz="4400" baseline="-25000">
                  <a:solidFill>
                    <a:srgbClr val="FF26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2</a:t>
              </a:r>
              <a:endParaRPr kumimoji="1" lang="ja-US" altLang="en-US" sz="440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75906041-7BAC-89AD-3751-39E9221969A6}"/>
                </a:ext>
              </a:extLst>
            </p:cNvPr>
            <p:cNvSpPr txBox="1"/>
            <p:nvPr/>
          </p:nvSpPr>
          <p:spPr>
            <a:xfrm>
              <a:off x="9132570" y="4151114"/>
              <a:ext cx="849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r>
                <a:rPr kumimoji="0" lang="en-US" altLang="ja-US" sz="5400" b="0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2</a:t>
              </a:r>
              <a:endParaRPr lang="ja-US" altLang="en-US"/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F538449A-8DF2-9391-F059-7AD4BB89A28F}"/>
              </a:ext>
            </a:extLst>
          </p:cNvPr>
          <p:cNvGrpSpPr/>
          <p:nvPr/>
        </p:nvGrpSpPr>
        <p:grpSpPr>
          <a:xfrm>
            <a:off x="3154680" y="4151114"/>
            <a:ext cx="3901440" cy="1523583"/>
            <a:chOff x="3154680" y="4151114"/>
            <a:chExt cx="3901440" cy="1523583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F8B5F1C7-C2CF-46A1-520B-4BB778696D2C}"/>
                </a:ext>
              </a:extLst>
            </p:cNvPr>
            <p:cNvCxnSpPr>
              <a:cxnSpLocks/>
            </p:cNvCxnSpPr>
            <p:nvPr/>
          </p:nvCxnSpPr>
          <p:spPr>
            <a:xfrm>
              <a:off x="6537960" y="508033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2A9445FE-C5EE-4C91-7100-4A9255D1639B}"/>
                </a:ext>
              </a:extLst>
            </p:cNvPr>
            <p:cNvSpPr txBox="1"/>
            <p:nvPr/>
          </p:nvSpPr>
          <p:spPr>
            <a:xfrm>
              <a:off x="6236970" y="4151114"/>
              <a:ext cx="81915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r>
                <a:rPr kumimoji="0" lang="en-US" altLang="ja-US" sz="5400" b="0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1</a:t>
              </a:r>
              <a:endParaRPr lang="ja-US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2639D2A8-8098-470F-4FCB-EFAC544B1C52}"/>
                </a:ext>
              </a:extLst>
            </p:cNvPr>
            <p:cNvSpPr/>
            <p:nvPr/>
          </p:nvSpPr>
          <p:spPr>
            <a:xfrm>
              <a:off x="3154680" y="5334000"/>
              <a:ext cx="3413760" cy="335280"/>
            </a:xfrm>
            <a:custGeom>
              <a:avLst/>
              <a:gdLst>
                <a:gd name="connsiteX0" fmla="*/ 0 w 3413760"/>
                <a:gd name="connsiteY0" fmla="*/ 487757 h 518237"/>
                <a:gd name="connsiteX1" fmla="*/ 1630680 w 3413760"/>
                <a:gd name="connsiteY1" fmla="*/ 77 h 518237"/>
                <a:gd name="connsiteX2" fmla="*/ 3413760 w 3413760"/>
                <a:gd name="connsiteY2" fmla="*/ 518237 h 51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3760" h="518237">
                  <a:moveTo>
                    <a:pt x="0" y="487757"/>
                  </a:moveTo>
                  <a:cubicBezTo>
                    <a:pt x="530860" y="241377"/>
                    <a:pt x="1061720" y="-5003"/>
                    <a:pt x="1630680" y="77"/>
                  </a:cubicBezTo>
                  <a:cubicBezTo>
                    <a:pt x="2199640" y="5157"/>
                    <a:pt x="2806700" y="261697"/>
                    <a:pt x="3413760" y="518237"/>
                  </a:cubicBezTo>
                </a:path>
              </a:pathLst>
            </a:cu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B33E4E5-28FC-8C82-46E3-27F850533222}"/>
                </a:ext>
              </a:extLst>
            </p:cNvPr>
            <p:cNvSpPr txBox="1"/>
            <p:nvPr/>
          </p:nvSpPr>
          <p:spPr>
            <a:xfrm>
              <a:off x="4632960" y="4846320"/>
              <a:ext cx="688009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solidFill>
                    <a:srgbClr val="FF26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</a:t>
              </a:r>
              <a:r>
                <a:rPr kumimoji="1" lang="en-US" altLang="ja-US" sz="4400" baseline="-25000">
                  <a:solidFill>
                    <a:srgbClr val="FF2600"/>
                  </a:solidFill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1</a:t>
              </a:r>
              <a:endParaRPr kumimoji="1" lang="ja-US" altLang="en-US" sz="440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F568EBF-F166-9D77-78F9-170ED7A3922C}"/>
              </a:ext>
            </a:extLst>
          </p:cNvPr>
          <p:cNvSpPr txBox="1"/>
          <p:nvPr/>
        </p:nvSpPr>
        <p:spPr>
          <a:xfrm>
            <a:off x="167640" y="4221480"/>
            <a:ext cx="225895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まず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</a:t>
            </a:r>
            <a:endParaRPr kumimoji="1" lang="en-US" altLang="ja-US" sz="4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実行</a:t>
            </a:r>
            <a:endParaRPr kumimoji="1" lang="ja-US" altLang="en-US" sz="5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169DFC1-28E4-2F11-90A9-B850A4901471}"/>
              </a:ext>
            </a:extLst>
          </p:cNvPr>
          <p:cNvSpPr txBox="1"/>
          <p:nvPr/>
        </p:nvSpPr>
        <p:spPr>
          <a:xfrm>
            <a:off x="2747010" y="3351014"/>
            <a:ext cx="7124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6000" b="0" i="0" u="none" strike="noStrike" kern="1200" cap="none" spc="0" normalizeH="0" baseline="0" noProof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FatFrank Free" pitchFamily="2" charset="0"/>
                <a:ea typeface="Hiragino Maru Gothic ProN W4" panose="020F0400000000000000" pitchFamily="34" charset="-128"/>
                <a:cs typeface="+mn-cs"/>
              </a:rPr>
              <a:t>Λ</a:t>
            </a:r>
            <a:endParaRPr lang="ja-US" altLang="en-US">
              <a:solidFill>
                <a:srgbClr val="00FA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235AAD7-4F89-A2B6-8F36-B7D5C736EF7F}"/>
              </a:ext>
            </a:extLst>
          </p:cNvPr>
          <p:cNvSpPr txBox="1"/>
          <p:nvPr/>
        </p:nvSpPr>
        <p:spPr>
          <a:xfrm>
            <a:off x="4606290" y="3259574"/>
            <a:ext cx="35928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6000" b="0" i="0" u="none" strike="noStrike" kern="1200" cap="none" spc="0" normalizeH="0" baseline="0" noProof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FatFrank Free" pitchFamily="2" charset="0"/>
                <a:ea typeface="Hiragino Maru Gothic ProN W4" panose="020F0400000000000000" pitchFamily="34" charset="-128"/>
                <a:cs typeface="+mn-cs"/>
              </a:rPr>
              <a:t>Λ</a:t>
            </a:r>
            <a:r>
              <a:rPr lang="en-US" altLang="ja-US" sz="6000" noProof="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[v := </a:t>
            </a:r>
            <a:r>
              <a:rPr lang="en-US" altLang="ja-US" sz="6000" noProof="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x</a:t>
            </a:r>
            <a:r>
              <a:rPr lang="en-US" altLang="ja-US" sz="6000" baseline="-25000" noProof="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</a:t>
            </a:r>
            <a:r>
              <a:rPr lang="en-US" altLang="ja-US" sz="6000" noProof="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</a:t>
            </a:r>
            <a:endParaRPr lang="ja-US" altLang="en-US">
              <a:solidFill>
                <a:srgbClr val="00FA0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5272462-C7F0-CF35-2870-9C8BE549684E}"/>
              </a:ext>
            </a:extLst>
          </p:cNvPr>
          <p:cNvSpPr txBox="1"/>
          <p:nvPr/>
        </p:nvSpPr>
        <p:spPr>
          <a:xfrm>
            <a:off x="8477250" y="3259574"/>
            <a:ext cx="44310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6000" b="0" i="0" u="none" strike="noStrike" kern="1200" cap="none" spc="0" normalizeH="0" baseline="0" noProof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FatFrank Free" pitchFamily="2" charset="0"/>
                <a:ea typeface="Hiragino Maru Gothic ProN W4" panose="020F0400000000000000" pitchFamily="34" charset="-128"/>
                <a:cs typeface="+mn-cs"/>
              </a:rPr>
              <a:t>Λ</a:t>
            </a:r>
            <a:r>
              <a:rPr lang="en-US" altLang="ja-US" sz="6000" noProof="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[v := </a:t>
            </a:r>
            <a:r>
              <a:rPr lang="en-US" altLang="ja-US" sz="6000" noProof="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x</a:t>
            </a:r>
            <a:r>
              <a:rPr lang="en-US" altLang="ja-US" sz="6000" baseline="-25000" noProof="0">
                <a:solidFill>
                  <a:srgbClr val="FF26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2</a:t>
            </a:r>
            <a:r>
              <a:rPr lang="en-US" altLang="ja-US" sz="6000" noProof="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</a:t>
            </a:r>
            <a:endParaRPr lang="ja-US" altLang="en-US">
              <a:solidFill>
                <a:srgbClr val="00FA00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C8DB3CB-0A4F-1FAA-7FBC-D14A41862355}"/>
              </a:ext>
            </a:extLst>
          </p:cNvPr>
          <p:cNvSpPr txBox="1"/>
          <p:nvPr/>
        </p:nvSpPr>
        <p:spPr>
          <a:xfrm>
            <a:off x="301843" y="121920"/>
            <a:ext cx="48942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parsing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関数の拡張</a:t>
            </a:r>
            <a:endParaRPr kumimoji="1" lang="en-US" altLang="ja-US" sz="4400" b="1" i="1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3112F48-BA2F-1C74-D896-D0B5AB19F63D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7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E7DCF23-A764-A3AC-DC37-352EDDCDA78D}"/>
              </a:ext>
            </a:extLst>
          </p:cNvPr>
          <p:cNvSpPr txBox="1"/>
          <p:nvPr/>
        </p:nvSpPr>
        <p:spPr>
          <a:xfrm>
            <a:off x="0" y="3185160"/>
            <a:ext cx="22621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(E)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v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なら</a:t>
            </a:r>
          </a:p>
        </p:txBody>
      </p:sp>
    </p:spTree>
    <p:extLst>
      <p:ext uri="{BB962C8B-B14F-4D97-AF65-F5344CB8AC3E}">
        <p14:creationId xmlns:p14="http://schemas.microsoft.com/office/powerpoint/2010/main" val="31052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  <p:bldP spid="38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9CF6B-25ED-9215-BA3E-34D706384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10A022-5AD0-1ED3-7DE7-35885D5110E3}"/>
              </a:ext>
            </a:extLst>
          </p:cNvPr>
          <p:cNvSpPr txBox="1"/>
          <p:nvPr/>
        </p:nvSpPr>
        <p:spPr>
          <a:xfrm>
            <a:off x="198120" y="836414"/>
            <a:ext cx="119938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US" altLang="en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変数割当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lang="en-US" altLang="ja-US" sz="7200">
                <a:latin typeface="FatFrank Free" pitchFamily="2" charset="0"/>
                <a:ea typeface="Hiragino Maru Gothic ProN W4" panose="020F0400000000000000" pitchFamily="34" charset="-128"/>
              </a:rPr>
              <a:t>Λ</a:t>
            </a:r>
            <a:r>
              <a:rPr lang="en-US" altLang="ja-US" sz="4800">
                <a:latin typeface="FatFrank Free" pitchFamily="2" charset="0"/>
                <a:ea typeface="Hiragino Maru Gothic ProN W4" panose="020F0400000000000000" pitchFamily="34" charset="-128"/>
              </a:rPr>
              <a:t> 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lang="ja-US" altLang="en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lang="ja-US" altLang="en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lang="ja-US" altLang="en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文字列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lang="ja-US" altLang="en-US" sz="4800">
                <a:latin typeface="FatFrank Free" pitchFamily="2" charset="0"/>
                <a:ea typeface="Hiragino Maru Gothic ProN W4" panose="020F0400000000000000" pitchFamily="34" charset="-128"/>
              </a:rPr>
              <a:t>を追加</a:t>
            </a:r>
            <a:endParaRPr lang="en-US" altLang="ja-US" sz="4800">
              <a:latin typeface="FatFrank Free" pitchFamily="2" charset="0"/>
              <a:ea typeface="Hiragino Maru Gothic ProN W4" panose="020F0400000000000000" pitchFamily="34" charset="-128"/>
            </a:endParaRPr>
          </a:p>
          <a:p>
            <a:pPr algn="ctr"/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〚 E, &lt;ℓ,</a:t>
            </a:r>
            <a:r>
              <a:rPr lang="en-US" altLang="ja-US" sz="6000">
                <a:solidFill>
                  <a:prstClr val="white"/>
                </a:solidFill>
                <a:latin typeface="FatFrank Free" pitchFamily="2" charset="0"/>
                <a:ea typeface="Hiragino Maru Gothic ProN W4" panose="020F0400000000000000" pitchFamily="34" charset="-128"/>
              </a:rPr>
              <a:t> </a:t>
            </a:r>
            <a:r>
              <a:rPr lang="en-US" altLang="ja-US" sz="6000">
                <a:solidFill>
                  <a:srgbClr val="00FA00"/>
                </a:solidFill>
                <a:latin typeface="FatFrank Free" pitchFamily="2" charset="0"/>
                <a:ea typeface="Hiragino Maru Gothic ProN W4" panose="020F0400000000000000" pitchFamily="34" charset="-128"/>
              </a:rPr>
              <a:t>Λ</a:t>
            </a:r>
            <a:r>
              <a:rPr lang="en-US" altLang="ja-US" sz="48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&gt;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〛 = { ... &lt;x’, </a:t>
            </a:r>
            <a:r>
              <a:rPr lang="en-US" altLang="ja-US" sz="48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ℓ’, </a:t>
            </a:r>
            <a:r>
              <a:rPr lang="en-US" altLang="ja-US" sz="6000">
                <a:solidFill>
                  <a:srgbClr val="00FA00"/>
                </a:solidFill>
                <a:latin typeface="FatFrank Free" pitchFamily="2" charset="0"/>
                <a:ea typeface="Hiragino Maru Gothic ProN W4" panose="020F0400000000000000" pitchFamily="34" charset="-128"/>
              </a:rPr>
              <a:t>Λ</a:t>
            </a:r>
            <a:r>
              <a:rPr lang="en-US" altLang="ja-US" sz="48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’</a:t>
            </a:r>
            <a:r>
              <a:rPr lang="en-US" altLang="ja-US" sz="48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&gt; ... 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r>
              <a:rPr lang="en-US" altLang="ja-US" sz="48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endParaRPr lang="ja-US" altLang="en-US" sz="4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62CF5F7-40CD-0A92-2887-2A304F623DDF}"/>
              </a:ext>
            </a:extLst>
          </p:cNvPr>
          <p:cNvSpPr txBox="1"/>
          <p:nvPr/>
        </p:nvSpPr>
        <p:spPr>
          <a:xfrm>
            <a:off x="5044440" y="2103120"/>
            <a:ext cx="570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66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w</a:t>
            </a:r>
            <a:endParaRPr kumimoji="1" lang="ja-US" altLang="en-US" sz="6600" baseline="-25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3B4581D-4BDD-34D5-3BEF-5DDA340B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3048000"/>
            <a:ext cx="11924498" cy="296164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9C7546-AC84-EAE4-1DE5-9A3840F5D899}"/>
              </a:ext>
            </a:extLst>
          </p:cNvPr>
          <p:cNvSpPr txBox="1"/>
          <p:nvPr/>
        </p:nvSpPr>
        <p:spPr>
          <a:xfrm>
            <a:off x="2362200" y="6088559"/>
            <a:ext cx="4666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※ w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は省いてます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FCDA8BD-A32C-5500-28C2-F5348E898135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7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7D730C-9AA0-6F35-3919-198FC35F6659}"/>
              </a:ext>
            </a:extLst>
          </p:cNvPr>
          <p:cNvSpPr txBox="1"/>
          <p:nvPr/>
        </p:nvSpPr>
        <p:spPr>
          <a:xfrm>
            <a:off x="301843" y="121920"/>
            <a:ext cx="48942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parsing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関数の拡張</a:t>
            </a:r>
            <a:endParaRPr kumimoji="1" lang="en-US" altLang="ja-US" sz="4400" b="1" i="1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669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0CB51C-1416-E605-1FC2-E4E86C9E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US"/>
              <a:t>REWB</a:t>
            </a:r>
            <a:r>
              <a:rPr kumimoji="1" lang="ja-US" altLang="en-US"/>
              <a:t>の別の例</a:t>
            </a:r>
            <a:r>
              <a:rPr kumimoji="1" lang="en-US" altLang="ja-US"/>
              <a:t>:</a:t>
            </a:r>
            <a:br>
              <a:rPr kumimoji="1" lang="en-US" altLang="ja-US"/>
            </a:br>
            <a:r>
              <a:rPr kumimoji="1" lang="ja-US" altLang="en-US" sz="3600"/>
              <a:t>次の式はどんな文字列たちを作る？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0308D1-6F96-3B6D-D1CC-86A30A18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1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US" sz="7200"/>
              <a:t>(aa a</a:t>
            </a:r>
            <a:r>
              <a:rPr kumimoji="1" lang="en-US" altLang="ja-US" sz="7200" baseline="30000"/>
              <a:t>*</a:t>
            </a:r>
            <a:r>
              <a:rPr kumimoji="1" lang="en-US" altLang="ja-US" sz="7200"/>
              <a:t>)</a:t>
            </a:r>
            <a:r>
              <a:rPr kumimoji="1" lang="en-US" altLang="ja-US" sz="7200" baseline="-25000"/>
              <a:t>x</a:t>
            </a:r>
            <a:r>
              <a:rPr kumimoji="1" lang="en-US" altLang="ja-US" sz="7200"/>
              <a:t> \x (\x)</a:t>
            </a:r>
            <a:r>
              <a:rPr kumimoji="1" lang="en-US" altLang="ja-US" sz="7200" baseline="30000"/>
              <a:t>*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AC26B52-FC45-337E-6A29-C575E48567B4}"/>
              </a:ext>
            </a:extLst>
          </p:cNvPr>
          <p:cNvSpPr txBox="1">
            <a:spLocks/>
          </p:cNvSpPr>
          <p:nvPr/>
        </p:nvSpPr>
        <p:spPr>
          <a:xfrm>
            <a:off x="1158240" y="3623945"/>
            <a:ext cx="10515600" cy="119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ja-US" sz="7200"/>
              <a:t>a   +  (a)</a:t>
            </a:r>
            <a:r>
              <a:rPr kumimoji="1" lang="en-US" altLang="ja-US" sz="7200" baseline="-25000"/>
              <a:t>x</a:t>
            </a:r>
            <a:r>
              <a:rPr kumimoji="1" lang="en-US" altLang="ja-US" sz="7200"/>
              <a:t> ((\x \x)</a:t>
            </a:r>
            <a:r>
              <a:rPr kumimoji="1" lang="en-US" altLang="ja-US" sz="7200" baseline="-25000"/>
              <a:t>x</a:t>
            </a:r>
            <a:r>
              <a:rPr kumimoji="1" lang="en-US" altLang="ja-US" sz="7200"/>
              <a:t>)</a:t>
            </a:r>
            <a:r>
              <a:rPr kumimoji="1" lang="en-US" altLang="ja-US" sz="7200" baseline="30000"/>
              <a:t>*</a:t>
            </a:r>
            <a:r>
              <a:rPr kumimoji="1" lang="en-US" altLang="ja-US" sz="7200"/>
              <a:t>a</a:t>
            </a:r>
            <a:endParaRPr kumimoji="1" lang="en-US" altLang="ja-US" sz="7200" baseline="30000"/>
          </a:p>
        </p:txBody>
      </p:sp>
    </p:spTree>
    <p:extLst>
      <p:ext uri="{BB962C8B-B14F-4D97-AF65-F5344CB8AC3E}">
        <p14:creationId xmlns:p14="http://schemas.microsoft.com/office/powerpoint/2010/main" val="164791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CE50-F868-2ACE-CC37-6AD7D224C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AD94F-A68F-C014-F53C-00647A715B52}"/>
              </a:ext>
            </a:extLst>
          </p:cNvPr>
          <p:cNvSpPr txBox="1"/>
          <p:nvPr/>
        </p:nvSpPr>
        <p:spPr>
          <a:xfrm>
            <a:off x="1020129" y="3342322"/>
            <a:ext cx="1066318" cy="1446550"/>
          </a:xfrm>
          <a:custGeom>
            <a:avLst/>
            <a:gdLst>
              <a:gd name="connsiteX0" fmla="*/ 0 w 1066318"/>
              <a:gd name="connsiteY0" fmla="*/ 0 h 1446550"/>
              <a:gd name="connsiteX1" fmla="*/ 522496 w 1066318"/>
              <a:gd name="connsiteY1" fmla="*/ 0 h 1446550"/>
              <a:gd name="connsiteX2" fmla="*/ 1066318 w 1066318"/>
              <a:gd name="connsiteY2" fmla="*/ 0 h 1446550"/>
              <a:gd name="connsiteX3" fmla="*/ 1066318 w 1066318"/>
              <a:gd name="connsiteY3" fmla="*/ 482183 h 1446550"/>
              <a:gd name="connsiteX4" fmla="*/ 1066318 w 1066318"/>
              <a:gd name="connsiteY4" fmla="*/ 964367 h 1446550"/>
              <a:gd name="connsiteX5" fmla="*/ 1066318 w 1066318"/>
              <a:gd name="connsiteY5" fmla="*/ 1446550 h 1446550"/>
              <a:gd name="connsiteX6" fmla="*/ 533159 w 1066318"/>
              <a:gd name="connsiteY6" fmla="*/ 1446550 h 1446550"/>
              <a:gd name="connsiteX7" fmla="*/ 0 w 1066318"/>
              <a:gd name="connsiteY7" fmla="*/ 1446550 h 1446550"/>
              <a:gd name="connsiteX8" fmla="*/ 0 w 1066318"/>
              <a:gd name="connsiteY8" fmla="*/ 993298 h 1446550"/>
              <a:gd name="connsiteX9" fmla="*/ 0 w 1066318"/>
              <a:gd name="connsiteY9" fmla="*/ 525580 h 1446550"/>
              <a:gd name="connsiteX10" fmla="*/ 0 w 1066318"/>
              <a:gd name="connsiteY10" fmla="*/ 0 h 14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6318" h="1446550" fill="none" extrusionOk="0">
                <a:moveTo>
                  <a:pt x="0" y="0"/>
                </a:moveTo>
                <a:cubicBezTo>
                  <a:pt x="209925" y="-38074"/>
                  <a:pt x="357246" y="23058"/>
                  <a:pt x="522496" y="0"/>
                </a:cubicBezTo>
                <a:cubicBezTo>
                  <a:pt x="687746" y="-23058"/>
                  <a:pt x="855894" y="25997"/>
                  <a:pt x="1066318" y="0"/>
                </a:cubicBezTo>
                <a:cubicBezTo>
                  <a:pt x="1081354" y="99710"/>
                  <a:pt x="1011029" y="249263"/>
                  <a:pt x="1066318" y="482183"/>
                </a:cubicBezTo>
                <a:cubicBezTo>
                  <a:pt x="1121607" y="715103"/>
                  <a:pt x="1055292" y="788841"/>
                  <a:pt x="1066318" y="964367"/>
                </a:cubicBezTo>
                <a:cubicBezTo>
                  <a:pt x="1077344" y="1139893"/>
                  <a:pt x="1042657" y="1328757"/>
                  <a:pt x="1066318" y="1446550"/>
                </a:cubicBezTo>
                <a:cubicBezTo>
                  <a:pt x="817159" y="1470001"/>
                  <a:pt x="688044" y="1394179"/>
                  <a:pt x="533159" y="1446550"/>
                </a:cubicBezTo>
                <a:cubicBezTo>
                  <a:pt x="378274" y="1498921"/>
                  <a:pt x="215077" y="1432997"/>
                  <a:pt x="0" y="1446550"/>
                </a:cubicBezTo>
                <a:cubicBezTo>
                  <a:pt x="-41921" y="1335454"/>
                  <a:pt x="4478" y="1165998"/>
                  <a:pt x="0" y="993298"/>
                </a:cubicBezTo>
                <a:cubicBezTo>
                  <a:pt x="-4478" y="820598"/>
                  <a:pt x="12225" y="675818"/>
                  <a:pt x="0" y="525580"/>
                </a:cubicBezTo>
                <a:cubicBezTo>
                  <a:pt x="-12225" y="375342"/>
                  <a:pt x="633" y="203747"/>
                  <a:pt x="0" y="0"/>
                </a:cubicBezTo>
                <a:close/>
              </a:path>
              <a:path w="1066318" h="1446550" stroke="0" extrusionOk="0">
                <a:moveTo>
                  <a:pt x="0" y="0"/>
                </a:moveTo>
                <a:cubicBezTo>
                  <a:pt x="124736" y="-24391"/>
                  <a:pt x="322325" y="12123"/>
                  <a:pt x="522496" y="0"/>
                </a:cubicBezTo>
                <a:cubicBezTo>
                  <a:pt x="722667" y="-12123"/>
                  <a:pt x="865186" y="32551"/>
                  <a:pt x="1066318" y="0"/>
                </a:cubicBezTo>
                <a:cubicBezTo>
                  <a:pt x="1109086" y="225656"/>
                  <a:pt x="1020765" y="337355"/>
                  <a:pt x="1066318" y="511114"/>
                </a:cubicBezTo>
                <a:cubicBezTo>
                  <a:pt x="1111871" y="684873"/>
                  <a:pt x="1012372" y="865126"/>
                  <a:pt x="1066318" y="993298"/>
                </a:cubicBezTo>
                <a:cubicBezTo>
                  <a:pt x="1120264" y="1121470"/>
                  <a:pt x="1014529" y="1325089"/>
                  <a:pt x="1066318" y="1446550"/>
                </a:cubicBezTo>
                <a:cubicBezTo>
                  <a:pt x="895153" y="1507074"/>
                  <a:pt x="692846" y="1432587"/>
                  <a:pt x="554485" y="1446550"/>
                </a:cubicBezTo>
                <a:cubicBezTo>
                  <a:pt x="416124" y="1460513"/>
                  <a:pt x="260628" y="1395695"/>
                  <a:pt x="0" y="1446550"/>
                </a:cubicBezTo>
                <a:cubicBezTo>
                  <a:pt x="-35008" y="1282803"/>
                  <a:pt x="12814" y="1093207"/>
                  <a:pt x="0" y="935436"/>
                </a:cubicBezTo>
                <a:cubicBezTo>
                  <a:pt x="-12814" y="777665"/>
                  <a:pt x="50810" y="528365"/>
                  <a:pt x="0" y="424321"/>
                </a:cubicBezTo>
                <a:cubicBezTo>
                  <a:pt x="-50810" y="320277"/>
                  <a:pt x="12938" y="11622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🌟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A982546B-1283-58CA-4158-49891B295694}"/>
              </a:ext>
            </a:extLst>
          </p:cNvPr>
          <p:cNvSpPr/>
          <p:nvPr/>
        </p:nvSpPr>
        <p:spPr>
          <a:xfrm>
            <a:off x="385764" y="1428751"/>
            <a:ext cx="7800974" cy="515778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C33637C3-7A9F-29A6-2142-E152FB0C7118}"/>
              </a:ext>
            </a:extLst>
          </p:cNvPr>
          <p:cNvSpPr/>
          <p:nvPr/>
        </p:nvSpPr>
        <p:spPr>
          <a:xfrm>
            <a:off x="642939" y="1814513"/>
            <a:ext cx="11549061" cy="4843461"/>
          </a:xfrm>
          <a:custGeom>
            <a:avLst/>
            <a:gdLst>
              <a:gd name="connsiteX0" fmla="*/ 0 w 11549061"/>
              <a:gd name="connsiteY0" fmla="*/ 807260 h 4843461"/>
              <a:gd name="connsiteX1" fmla="*/ 807260 w 11549061"/>
              <a:gd name="connsiteY1" fmla="*/ 0 h 4843461"/>
              <a:gd name="connsiteX2" fmla="*/ 1590336 w 11549061"/>
              <a:gd name="connsiteY2" fmla="*/ 0 h 4843461"/>
              <a:gd name="connsiteX3" fmla="*/ 2075375 w 11549061"/>
              <a:gd name="connsiteY3" fmla="*/ 0 h 4843461"/>
              <a:gd name="connsiteX4" fmla="*/ 2461069 w 11549061"/>
              <a:gd name="connsiteY4" fmla="*/ 0 h 4843461"/>
              <a:gd name="connsiteX5" fmla="*/ 3144799 w 11549061"/>
              <a:gd name="connsiteY5" fmla="*/ 0 h 4843461"/>
              <a:gd name="connsiteX6" fmla="*/ 3629838 w 11549061"/>
              <a:gd name="connsiteY6" fmla="*/ 0 h 4843461"/>
              <a:gd name="connsiteX7" fmla="*/ 4412914 w 11549061"/>
              <a:gd name="connsiteY7" fmla="*/ 0 h 4843461"/>
              <a:gd name="connsiteX8" fmla="*/ 4798608 w 11549061"/>
              <a:gd name="connsiteY8" fmla="*/ 0 h 4843461"/>
              <a:gd name="connsiteX9" fmla="*/ 5581684 w 11549061"/>
              <a:gd name="connsiteY9" fmla="*/ 0 h 4843461"/>
              <a:gd name="connsiteX10" fmla="*/ 5868032 w 11549061"/>
              <a:gd name="connsiteY10" fmla="*/ 0 h 4843461"/>
              <a:gd name="connsiteX11" fmla="*/ 6452417 w 11549061"/>
              <a:gd name="connsiteY11" fmla="*/ 0 h 4843461"/>
              <a:gd name="connsiteX12" fmla="*/ 7036802 w 11549061"/>
              <a:gd name="connsiteY12" fmla="*/ 0 h 4843461"/>
              <a:gd name="connsiteX13" fmla="*/ 7521841 w 11549061"/>
              <a:gd name="connsiteY13" fmla="*/ 0 h 4843461"/>
              <a:gd name="connsiteX14" fmla="*/ 8304917 w 11549061"/>
              <a:gd name="connsiteY14" fmla="*/ 0 h 4843461"/>
              <a:gd name="connsiteX15" fmla="*/ 9087992 w 11549061"/>
              <a:gd name="connsiteY15" fmla="*/ 0 h 4843461"/>
              <a:gd name="connsiteX16" fmla="*/ 9473686 w 11549061"/>
              <a:gd name="connsiteY16" fmla="*/ 0 h 4843461"/>
              <a:gd name="connsiteX17" fmla="*/ 10058071 w 11549061"/>
              <a:gd name="connsiteY17" fmla="*/ 0 h 4843461"/>
              <a:gd name="connsiteX18" fmla="*/ 10741801 w 11549061"/>
              <a:gd name="connsiteY18" fmla="*/ 0 h 4843461"/>
              <a:gd name="connsiteX19" fmla="*/ 11549061 w 11549061"/>
              <a:gd name="connsiteY19" fmla="*/ 807260 h 4843461"/>
              <a:gd name="connsiteX20" fmla="*/ 11549061 w 11549061"/>
              <a:gd name="connsiteY20" fmla="*/ 1248549 h 4843461"/>
              <a:gd name="connsiteX21" fmla="*/ 11549061 w 11549061"/>
              <a:gd name="connsiteY21" fmla="*/ 1851284 h 4843461"/>
              <a:gd name="connsiteX22" fmla="*/ 11549061 w 11549061"/>
              <a:gd name="connsiteY22" fmla="*/ 2389441 h 4843461"/>
              <a:gd name="connsiteX23" fmla="*/ 11549061 w 11549061"/>
              <a:gd name="connsiteY23" fmla="*/ 2863019 h 4843461"/>
              <a:gd name="connsiteX24" fmla="*/ 11549061 w 11549061"/>
              <a:gd name="connsiteY24" fmla="*/ 3401176 h 4843461"/>
              <a:gd name="connsiteX25" fmla="*/ 11549061 w 11549061"/>
              <a:gd name="connsiteY25" fmla="*/ 4036201 h 4843461"/>
              <a:gd name="connsiteX26" fmla="*/ 10741801 w 11549061"/>
              <a:gd name="connsiteY26" fmla="*/ 4843461 h 4843461"/>
              <a:gd name="connsiteX27" fmla="*/ 9958725 w 11549061"/>
              <a:gd name="connsiteY27" fmla="*/ 4843461 h 4843461"/>
              <a:gd name="connsiteX28" fmla="*/ 9274995 w 11549061"/>
              <a:gd name="connsiteY28" fmla="*/ 4843461 h 4843461"/>
              <a:gd name="connsiteX29" fmla="*/ 8889301 w 11549061"/>
              <a:gd name="connsiteY29" fmla="*/ 4843461 h 4843461"/>
              <a:gd name="connsiteX30" fmla="*/ 8205571 w 11549061"/>
              <a:gd name="connsiteY30" fmla="*/ 4843461 h 4843461"/>
              <a:gd name="connsiteX31" fmla="*/ 7919223 w 11549061"/>
              <a:gd name="connsiteY31" fmla="*/ 4843461 h 4843461"/>
              <a:gd name="connsiteX32" fmla="*/ 7235492 w 11549061"/>
              <a:gd name="connsiteY32" fmla="*/ 4843461 h 4843461"/>
              <a:gd name="connsiteX33" fmla="*/ 6849798 w 11549061"/>
              <a:gd name="connsiteY33" fmla="*/ 4843461 h 4843461"/>
              <a:gd name="connsiteX34" fmla="*/ 6563450 w 11549061"/>
              <a:gd name="connsiteY34" fmla="*/ 4843461 h 4843461"/>
              <a:gd name="connsiteX35" fmla="*/ 6177756 w 11549061"/>
              <a:gd name="connsiteY35" fmla="*/ 4843461 h 4843461"/>
              <a:gd name="connsiteX36" fmla="*/ 5494026 w 11549061"/>
              <a:gd name="connsiteY36" fmla="*/ 4843461 h 4843461"/>
              <a:gd name="connsiteX37" fmla="*/ 5108332 w 11549061"/>
              <a:gd name="connsiteY37" fmla="*/ 4843461 h 4843461"/>
              <a:gd name="connsiteX38" fmla="*/ 4821983 w 11549061"/>
              <a:gd name="connsiteY38" fmla="*/ 4843461 h 4843461"/>
              <a:gd name="connsiteX39" fmla="*/ 4436289 w 11549061"/>
              <a:gd name="connsiteY39" fmla="*/ 4843461 h 4843461"/>
              <a:gd name="connsiteX40" fmla="*/ 3951250 w 11549061"/>
              <a:gd name="connsiteY40" fmla="*/ 4843461 h 4843461"/>
              <a:gd name="connsiteX41" fmla="*/ 3366865 w 11549061"/>
              <a:gd name="connsiteY41" fmla="*/ 4843461 h 4843461"/>
              <a:gd name="connsiteX42" fmla="*/ 2981171 w 11549061"/>
              <a:gd name="connsiteY42" fmla="*/ 4843461 h 4843461"/>
              <a:gd name="connsiteX43" fmla="*/ 2198096 w 11549061"/>
              <a:gd name="connsiteY43" fmla="*/ 4843461 h 4843461"/>
              <a:gd name="connsiteX44" fmla="*/ 1613711 w 11549061"/>
              <a:gd name="connsiteY44" fmla="*/ 4843461 h 4843461"/>
              <a:gd name="connsiteX45" fmla="*/ 807260 w 11549061"/>
              <a:gd name="connsiteY45" fmla="*/ 4843461 h 4843461"/>
              <a:gd name="connsiteX46" fmla="*/ 0 w 11549061"/>
              <a:gd name="connsiteY46" fmla="*/ 4036201 h 4843461"/>
              <a:gd name="connsiteX47" fmla="*/ 0 w 11549061"/>
              <a:gd name="connsiteY47" fmla="*/ 3433465 h 4843461"/>
              <a:gd name="connsiteX48" fmla="*/ 0 w 11549061"/>
              <a:gd name="connsiteY48" fmla="*/ 2959887 h 4843461"/>
              <a:gd name="connsiteX49" fmla="*/ 0 w 11549061"/>
              <a:gd name="connsiteY49" fmla="*/ 2421731 h 4843461"/>
              <a:gd name="connsiteX50" fmla="*/ 0 w 11549061"/>
              <a:gd name="connsiteY50" fmla="*/ 1980442 h 4843461"/>
              <a:gd name="connsiteX51" fmla="*/ 0 w 11549061"/>
              <a:gd name="connsiteY51" fmla="*/ 1377706 h 4843461"/>
              <a:gd name="connsiteX52" fmla="*/ 0 w 11549061"/>
              <a:gd name="connsiteY52" fmla="*/ 807260 h 484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549061" h="4843461" extrusionOk="0">
                <a:moveTo>
                  <a:pt x="0" y="807260"/>
                </a:moveTo>
                <a:cubicBezTo>
                  <a:pt x="-75847" y="314639"/>
                  <a:pt x="349867" y="4337"/>
                  <a:pt x="807260" y="0"/>
                </a:cubicBezTo>
                <a:cubicBezTo>
                  <a:pt x="1179271" y="-6592"/>
                  <a:pt x="1256441" y="72290"/>
                  <a:pt x="1590336" y="0"/>
                </a:cubicBezTo>
                <a:cubicBezTo>
                  <a:pt x="1924231" y="-72290"/>
                  <a:pt x="1836473" y="36110"/>
                  <a:pt x="2075375" y="0"/>
                </a:cubicBezTo>
                <a:cubicBezTo>
                  <a:pt x="2314277" y="-36110"/>
                  <a:pt x="2312789" y="2240"/>
                  <a:pt x="2461069" y="0"/>
                </a:cubicBezTo>
                <a:cubicBezTo>
                  <a:pt x="2609349" y="-2240"/>
                  <a:pt x="2869527" y="54293"/>
                  <a:pt x="3144799" y="0"/>
                </a:cubicBezTo>
                <a:cubicBezTo>
                  <a:pt x="3420071" y="-54293"/>
                  <a:pt x="3518011" y="33320"/>
                  <a:pt x="3629838" y="0"/>
                </a:cubicBezTo>
                <a:cubicBezTo>
                  <a:pt x="3741665" y="-33320"/>
                  <a:pt x="4125004" y="91330"/>
                  <a:pt x="4412914" y="0"/>
                </a:cubicBezTo>
                <a:cubicBezTo>
                  <a:pt x="4700824" y="-91330"/>
                  <a:pt x="4625630" y="2977"/>
                  <a:pt x="4798608" y="0"/>
                </a:cubicBezTo>
                <a:cubicBezTo>
                  <a:pt x="4971586" y="-2977"/>
                  <a:pt x="5335364" y="65067"/>
                  <a:pt x="5581684" y="0"/>
                </a:cubicBezTo>
                <a:cubicBezTo>
                  <a:pt x="5828004" y="-65067"/>
                  <a:pt x="5783642" y="15862"/>
                  <a:pt x="5868032" y="0"/>
                </a:cubicBezTo>
                <a:cubicBezTo>
                  <a:pt x="5952422" y="-15862"/>
                  <a:pt x="6167241" y="2577"/>
                  <a:pt x="6452417" y="0"/>
                </a:cubicBezTo>
                <a:cubicBezTo>
                  <a:pt x="6737594" y="-2577"/>
                  <a:pt x="6783016" y="38831"/>
                  <a:pt x="7036802" y="0"/>
                </a:cubicBezTo>
                <a:cubicBezTo>
                  <a:pt x="7290588" y="-38831"/>
                  <a:pt x="7341576" y="48737"/>
                  <a:pt x="7521841" y="0"/>
                </a:cubicBezTo>
                <a:cubicBezTo>
                  <a:pt x="7702106" y="-48737"/>
                  <a:pt x="7992731" y="44154"/>
                  <a:pt x="8304917" y="0"/>
                </a:cubicBezTo>
                <a:cubicBezTo>
                  <a:pt x="8617103" y="-44154"/>
                  <a:pt x="8869723" y="89360"/>
                  <a:pt x="9087992" y="0"/>
                </a:cubicBezTo>
                <a:cubicBezTo>
                  <a:pt x="9306262" y="-89360"/>
                  <a:pt x="9363417" y="28598"/>
                  <a:pt x="9473686" y="0"/>
                </a:cubicBezTo>
                <a:cubicBezTo>
                  <a:pt x="9583955" y="-28598"/>
                  <a:pt x="9802444" y="35276"/>
                  <a:pt x="10058071" y="0"/>
                </a:cubicBezTo>
                <a:cubicBezTo>
                  <a:pt x="10313698" y="-35276"/>
                  <a:pt x="10572996" y="10665"/>
                  <a:pt x="10741801" y="0"/>
                </a:cubicBezTo>
                <a:cubicBezTo>
                  <a:pt x="11183583" y="-12198"/>
                  <a:pt x="11630491" y="344880"/>
                  <a:pt x="11549061" y="807260"/>
                </a:cubicBezTo>
                <a:cubicBezTo>
                  <a:pt x="11568178" y="984481"/>
                  <a:pt x="11504500" y="1041030"/>
                  <a:pt x="11549061" y="1248549"/>
                </a:cubicBezTo>
                <a:cubicBezTo>
                  <a:pt x="11593622" y="1456068"/>
                  <a:pt x="11544636" y="1585835"/>
                  <a:pt x="11549061" y="1851284"/>
                </a:cubicBezTo>
                <a:cubicBezTo>
                  <a:pt x="11553486" y="2116734"/>
                  <a:pt x="11502368" y="2146457"/>
                  <a:pt x="11549061" y="2389441"/>
                </a:cubicBezTo>
                <a:cubicBezTo>
                  <a:pt x="11595754" y="2632425"/>
                  <a:pt x="11516297" y="2689842"/>
                  <a:pt x="11549061" y="2863019"/>
                </a:cubicBezTo>
                <a:cubicBezTo>
                  <a:pt x="11581825" y="3036196"/>
                  <a:pt x="11521617" y="3210937"/>
                  <a:pt x="11549061" y="3401176"/>
                </a:cubicBezTo>
                <a:cubicBezTo>
                  <a:pt x="11576505" y="3591415"/>
                  <a:pt x="11495946" y="3810506"/>
                  <a:pt x="11549061" y="4036201"/>
                </a:cubicBezTo>
                <a:cubicBezTo>
                  <a:pt x="11589924" y="4356359"/>
                  <a:pt x="11208098" y="4865584"/>
                  <a:pt x="10741801" y="4843461"/>
                </a:cubicBezTo>
                <a:cubicBezTo>
                  <a:pt x="10473909" y="4860561"/>
                  <a:pt x="10169230" y="4841785"/>
                  <a:pt x="9958725" y="4843461"/>
                </a:cubicBezTo>
                <a:cubicBezTo>
                  <a:pt x="9748220" y="4845137"/>
                  <a:pt x="9467376" y="4770212"/>
                  <a:pt x="9274995" y="4843461"/>
                </a:cubicBezTo>
                <a:cubicBezTo>
                  <a:pt x="9082614" y="4916710"/>
                  <a:pt x="9052790" y="4817607"/>
                  <a:pt x="8889301" y="4843461"/>
                </a:cubicBezTo>
                <a:cubicBezTo>
                  <a:pt x="8725812" y="4869315"/>
                  <a:pt x="8406693" y="4839994"/>
                  <a:pt x="8205571" y="4843461"/>
                </a:cubicBezTo>
                <a:cubicBezTo>
                  <a:pt x="8004449" y="4846928"/>
                  <a:pt x="8059614" y="4812612"/>
                  <a:pt x="7919223" y="4843461"/>
                </a:cubicBezTo>
                <a:cubicBezTo>
                  <a:pt x="7778832" y="4874310"/>
                  <a:pt x="7497409" y="4762694"/>
                  <a:pt x="7235492" y="4843461"/>
                </a:cubicBezTo>
                <a:cubicBezTo>
                  <a:pt x="6973575" y="4924228"/>
                  <a:pt x="6927477" y="4820613"/>
                  <a:pt x="6849798" y="4843461"/>
                </a:cubicBezTo>
                <a:cubicBezTo>
                  <a:pt x="6772119" y="4866309"/>
                  <a:pt x="6661182" y="4830894"/>
                  <a:pt x="6563450" y="4843461"/>
                </a:cubicBezTo>
                <a:cubicBezTo>
                  <a:pt x="6465718" y="4856028"/>
                  <a:pt x="6333181" y="4829607"/>
                  <a:pt x="6177756" y="4843461"/>
                </a:cubicBezTo>
                <a:cubicBezTo>
                  <a:pt x="6022331" y="4857315"/>
                  <a:pt x="5745860" y="4791515"/>
                  <a:pt x="5494026" y="4843461"/>
                </a:cubicBezTo>
                <a:cubicBezTo>
                  <a:pt x="5242192" y="4895407"/>
                  <a:pt x="5238303" y="4819651"/>
                  <a:pt x="5108332" y="4843461"/>
                </a:cubicBezTo>
                <a:cubicBezTo>
                  <a:pt x="4978361" y="4867271"/>
                  <a:pt x="4900902" y="4831106"/>
                  <a:pt x="4821983" y="4843461"/>
                </a:cubicBezTo>
                <a:cubicBezTo>
                  <a:pt x="4743064" y="4855816"/>
                  <a:pt x="4523703" y="4800067"/>
                  <a:pt x="4436289" y="4843461"/>
                </a:cubicBezTo>
                <a:cubicBezTo>
                  <a:pt x="4348875" y="4886855"/>
                  <a:pt x="4090372" y="4791167"/>
                  <a:pt x="3951250" y="4843461"/>
                </a:cubicBezTo>
                <a:cubicBezTo>
                  <a:pt x="3812128" y="4895755"/>
                  <a:pt x="3555916" y="4827269"/>
                  <a:pt x="3366865" y="4843461"/>
                </a:cubicBezTo>
                <a:cubicBezTo>
                  <a:pt x="3177815" y="4859653"/>
                  <a:pt x="3165956" y="4829749"/>
                  <a:pt x="2981171" y="4843461"/>
                </a:cubicBezTo>
                <a:cubicBezTo>
                  <a:pt x="2796386" y="4857173"/>
                  <a:pt x="2413750" y="4800548"/>
                  <a:pt x="2198096" y="4843461"/>
                </a:cubicBezTo>
                <a:cubicBezTo>
                  <a:pt x="1982443" y="4886374"/>
                  <a:pt x="1773500" y="4791864"/>
                  <a:pt x="1613711" y="4843461"/>
                </a:cubicBezTo>
                <a:cubicBezTo>
                  <a:pt x="1453922" y="4895058"/>
                  <a:pt x="1193871" y="4838542"/>
                  <a:pt x="807260" y="4843461"/>
                </a:cubicBezTo>
                <a:cubicBezTo>
                  <a:pt x="303202" y="4776849"/>
                  <a:pt x="63433" y="4413402"/>
                  <a:pt x="0" y="4036201"/>
                </a:cubicBezTo>
                <a:cubicBezTo>
                  <a:pt x="-47620" y="3809251"/>
                  <a:pt x="24836" y="3662392"/>
                  <a:pt x="0" y="3433465"/>
                </a:cubicBezTo>
                <a:cubicBezTo>
                  <a:pt x="-24836" y="3204538"/>
                  <a:pt x="49003" y="3082881"/>
                  <a:pt x="0" y="2959887"/>
                </a:cubicBezTo>
                <a:cubicBezTo>
                  <a:pt x="-49003" y="2836893"/>
                  <a:pt x="49404" y="2579214"/>
                  <a:pt x="0" y="2421731"/>
                </a:cubicBezTo>
                <a:cubicBezTo>
                  <a:pt x="-49404" y="2264248"/>
                  <a:pt x="1769" y="2143923"/>
                  <a:pt x="0" y="1980442"/>
                </a:cubicBezTo>
                <a:cubicBezTo>
                  <a:pt x="-1769" y="1816961"/>
                  <a:pt x="7479" y="1524505"/>
                  <a:pt x="0" y="1377706"/>
                </a:cubicBezTo>
                <a:cubicBezTo>
                  <a:pt x="-7479" y="1230907"/>
                  <a:pt x="64872" y="957663"/>
                  <a:pt x="0" y="807260"/>
                </a:cubicBezTo>
                <a:close/>
              </a:path>
            </a:pathLst>
          </a:custGeom>
          <a:noFill/>
          <a:ln w="63500">
            <a:solidFill>
              <a:srgbClr val="00FA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F77297BE-F950-74BE-BD42-DA0C0D8DB169}"/>
              </a:ext>
            </a:extLst>
          </p:cNvPr>
          <p:cNvSpPr/>
          <p:nvPr/>
        </p:nvSpPr>
        <p:spPr>
          <a:xfrm>
            <a:off x="200025" y="842963"/>
            <a:ext cx="8029575" cy="5829300"/>
          </a:xfrm>
          <a:prstGeom prst="roundRect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32F3775-BA92-5F2B-43D9-B74353BDC31E}"/>
              </a:ext>
            </a:extLst>
          </p:cNvPr>
          <p:cNvSpPr/>
          <p:nvPr/>
        </p:nvSpPr>
        <p:spPr>
          <a:xfrm rot="20631053">
            <a:off x="2064585" y="1858073"/>
            <a:ext cx="6076519" cy="4662605"/>
          </a:xfrm>
          <a:prstGeom prst="ellipse">
            <a:avLst/>
          </a:prstGeom>
          <a:noFill/>
          <a:ln w="63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8D5ED00-B713-D084-9A1A-DCF317166A4F}"/>
              </a:ext>
            </a:extLst>
          </p:cNvPr>
          <p:cNvSpPr txBox="1"/>
          <p:nvPr/>
        </p:nvSpPr>
        <p:spPr>
          <a:xfrm>
            <a:off x="4795839" y="2124075"/>
            <a:ext cx="3219448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CFL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文脈自由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28B06158-2C4A-7316-0DF5-2158DA270653}"/>
              </a:ext>
            </a:extLst>
          </p:cNvPr>
          <p:cNvSpPr/>
          <p:nvPr/>
        </p:nvSpPr>
        <p:spPr>
          <a:xfrm>
            <a:off x="2200274" y="3257551"/>
            <a:ext cx="5000625" cy="3228975"/>
          </a:xfrm>
          <a:prstGeom prst="ellipse">
            <a:avLst/>
          </a:prstGeom>
          <a:noFill/>
          <a:ln w="53975"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9010B4-313D-A645-EE4D-EC241B264D69}"/>
              </a:ext>
            </a:extLst>
          </p:cNvPr>
          <p:cNvSpPr txBox="1"/>
          <p:nvPr/>
        </p:nvSpPr>
        <p:spPr>
          <a:xfrm>
            <a:off x="2481266" y="3881438"/>
            <a:ext cx="2204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REGEX</a:t>
            </a:r>
            <a:endParaRPr kumimoji="1" lang="ja-US" altLang="en-US" sz="4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188F3BAA-273B-0975-97BB-C0C5BCA25344}"/>
              </a:ext>
            </a:extLst>
          </p:cNvPr>
          <p:cNvSpPr/>
          <p:nvPr/>
        </p:nvSpPr>
        <p:spPr>
          <a:xfrm rot="745847">
            <a:off x="732772" y="2719762"/>
            <a:ext cx="6518124" cy="3697236"/>
          </a:xfrm>
          <a:prstGeom prst="ellipse">
            <a:avLst/>
          </a:prstGeom>
          <a:noFill/>
          <a:ln w="63500"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E9D7AC-0F2F-D8F9-1452-DF3F7E0781DA}"/>
              </a:ext>
            </a:extLst>
          </p:cNvPr>
          <p:cNvSpPr txBox="1"/>
          <p:nvPr/>
        </p:nvSpPr>
        <p:spPr>
          <a:xfrm>
            <a:off x="1005842" y="2420301"/>
            <a:ext cx="2672526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REGEX+ 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endParaRPr kumimoji="1" lang="ja-US" altLang="en-US" sz="4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588C82C-03FA-336C-F8B3-CC05D6C49189}"/>
              </a:ext>
            </a:extLst>
          </p:cNvPr>
          <p:cNvSpPr txBox="1"/>
          <p:nvPr/>
        </p:nvSpPr>
        <p:spPr>
          <a:xfrm>
            <a:off x="471487" y="228599"/>
            <a:ext cx="2403222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Indexed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A396FC8-6D35-7CB6-3B62-56AEF751594A}"/>
              </a:ext>
            </a:extLst>
          </p:cNvPr>
          <p:cNvSpPr txBox="1"/>
          <p:nvPr/>
        </p:nvSpPr>
        <p:spPr>
          <a:xfrm>
            <a:off x="2757489" y="942974"/>
            <a:ext cx="198323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EDT0L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26A7AE7-8F5E-AE9A-7321-10335F92B868}"/>
              </a:ext>
            </a:extLst>
          </p:cNvPr>
          <p:cNvSpPr txBox="1"/>
          <p:nvPr/>
        </p:nvSpPr>
        <p:spPr>
          <a:xfrm>
            <a:off x="2689622" y="4673083"/>
            <a:ext cx="44541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= REGEX + </a:t>
            </a:r>
            <a:r>
              <a:rPr kumimoji="1" lang="ja-US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先読み</a:t>
            </a:r>
            <a:endParaRPr lang="ja-US" altLang="en-US" sz="4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4316A1F-B695-FC6B-3F87-980554F57C02}"/>
              </a:ext>
            </a:extLst>
          </p:cNvPr>
          <p:cNvSpPr txBox="1"/>
          <p:nvPr/>
        </p:nvSpPr>
        <p:spPr>
          <a:xfrm>
            <a:off x="9153699" y="657226"/>
            <a:ext cx="2316660" cy="2123658"/>
          </a:xfrm>
          <a:custGeom>
            <a:avLst/>
            <a:gdLst>
              <a:gd name="connsiteX0" fmla="*/ 0 w 2316660"/>
              <a:gd name="connsiteY0" fmla="*/ 0 h 2123658"/>
              <a:gd name="connsiteX1" fmla="*/ 579165 w 2316660"/>
              <a:gd name="connsiteY1" fmla="*/ 0 h 2123658"/>
              <a:gd name="connsiteX2" fmla="*/ 1181497 w 2316660"/>
              <a:gd name="connsiteY2" fmla="*/ 0 h 2123658"/>
              <a:gd name="connsiteX3" fmla="*/ 1691162 w 2316660"/>
              <a:gd name="connsiteY3" fmla="*/ 0 h 2123658"/>
              <a:gd name="connsiteX4" fmla="*/ 2316660 w 2316660"/>
              <a:gd name="connsiteY4" fmla="*/ 0 h 2123658"/>
              <a:gd name="connsiteX5" fmla="*/ 2316660 w 2316660"/>
              <a:gd name="connsiteY5" fmla="*/ 552151 h 2123658"/>
              <a:gd name="connsiteX6" fmla="*/ 2316660 w 2316660"/>
              <a:gd name="connsiteY6" fmla="*/ 1040592 h 2123658"/>
              <a:gd name="connsiteX7" fmla="*/ 2316660 w 2316660"/>
              <a:gd name="connsiteY7" fmla="*/ 1571507 h 2123658"/>
              <a:gd name="connsiteX8" fmla="*/ 2316660 w 2316660"/>
              <a:gd name="connsiteY8" fmla="*/ 2123658 h 2123658"/>
              <a:gd name="connsiteX9" fmla="*/ 1806995 w 2316660"/>
              <a:gd name="connsiteY9" fmla="*/ 2123658 h 2123658"/>
              <a:gd name="connsiteX10" fmla="*/ 1204663 w 2316660"/>
              <a:gd name="connsiteY10" fmla="*/ 2123658 h 2123658"/>
              <a:gd name="connsiteX11" fmla="*/ 671831 w 2316660"/>
              <a:gd name="connsiteY11" fmla="*/ 2123658 h 2123658"/>
              <a:gd name="connsiteX12" fmla="*/ 0 w 2316660"/>
              <a:gd name="connsiteY12" fmla="*/ 2123658 h 2123658"/>
              <a:gd name="connsiteX13" fmla="*/ 0 w 2316660"/>
              <a:gd name="connsiteY13" fmla="*/ 1613980 h 2123658"/>
              <a:gd name="connsiteX14" fmla="*/ 0 w 2316660"/>
              <a:gd name="connsiteY14" fmla="*/ 1083066 h 2123658"/>
              <a:gd name="connsiteX15" fmla="*/ 0 w 2316660"/>
              <a:gd name="connsiteY15" fmla="*/ 530915 h 2123658"/>
              <a:gd name="connsiteX16" fmla="*/ 0 w 2316660"/>
              <a:gd name="connsiteY16" fmla="*/ 0 h 21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6660" h="2123658" fill="none" extrusionOk="0">
                <a:moveTo>
                  <a:pt x="0" y="0"/>
                </a:moveTo>
                <a:cubicBezTo>
                  <a:pt x="146854" y="-46131"/>
                  <a:pt x="409828" y="10252"/>
                  <a:pt x="579165" y="0"/>
                </a:cubicBezTo>
                <a:cubicBezTo>
                  <a:pt x="748502" y="-10252"/>
                  <a:pt x="983576" y="39189"/>
                  <a:pt x="1181497" y="0"/>
                </a:cubicBezTo>
                <a:cubicBezTo>
                  <a:pt x="1379418" y="-39189"/>
                  <a:pt x="1505208" y="1962"/>
                  <a:pt x="1691162" y="0"/>
                </a:cubicBezTo>
                <a:cubicBezTo>
                  <a:pt x="1877117" y="-1962"/>
                  <a:pt x="2117180" y="55399"/>
                  <a:pt x="2316660" y="0"/>
                </a:cubicBezTo>
                <a:cubicBezTo>
                  <a:pt x="2323161" y="190248"/>
                  <a:pt x="2315450" y="305909"/>
                  <a:pt x="2316660" y="552151"/>
                </a:cubicBezTo>
                <a:cubicBezTo>
                  <a:pt x="2317870" y="798393"/>
                  <a:pt x="2302734" y="821737"/>
                  <a:pt x="2316660" y="1040592"/>
                </a:cubicBezTo>
                <a:cubicBezTo>
                  <a:pt x="2330586" y="1259447"/>
                  <a:pt x="2276939" y="1398953"/>
                  <a:pt x="2316660" y="1571507"/>
                </a:cubicBezTo>
                <a:cubicBezTo>
                  <a:pt x="2356381" y="1744061"/>
                  <a:pt x="2281426" y="1983967"/>
                  <a:pt x="2316660" y="2123658"/>
                </a:cubicBezTo>
                <a:cubicBezTo>
                  <a:pt x="2208432" y="2174494"/>
                  <a:pt x="2043900" y="2099743"/>
                  <a:pt x="1806995" y="2123658"/>
                </a:cubicBezTo>
                <a:cubicBezTo>
                  <a:pt x="1570091" y="2147573"/>
                  <a:pt x="1337358" y="2116824"/>
                  <a:pt x="1204663" y="2123658"/>
                </a:cubicBezTo>
                <a:cubicBezTo>
                  <a:pt x="1071968" y="2130492"/>
                  <a:pt x="849477" y="2086882"/>
                  <a:pt x="671831" y="2123658"/>
                </a:cubicBezTo>
                <a:cubicBezTo>
                  <a:pt x="494185" y="2160434"/>
                  <a:pt x="172347" y="2043486"/>
                  <a:pt x="0" y="2123658"/>
                </a:cubicBezTo>
                <a:cubicBezTo>
                  <a:pt x="-8881" y="1878754"/>
                  <a:pt x="29992" y="1832991"/>
                  <a:pt x="0" y="1613980"/>
                </a:cubicBezTo>
                <a:cubicBezTo>
                  <a:pt x="-29992" y="1394969"/>
                  <a:pt x="44726" y="1206407"/>
                  <a:pt x="0" y="1083066"/>
                </a:cubicBezTo>
                <a:cubicBezTo>
                  <a:pt x="-44726" y="959725"/>
                  <a:pt x="27074" y="749017"/>
                  <a:pt x="0" y="530915"/>
                </a:cubicBezTo>
                <a:cubicBezTo>
                  <a:pt x="-27074" y="312813"/>
                  <a:pt x="29486" y="251248"/>
                  <a:pt x="0" y="0"/>
                </a:cubicBezTo>
                <a:close/>
              </a:path>
              <a:path w="2316660" h="2123658" stroke="0" extrusionOk="0">
                <a:moveTo>
                  <a:pt x="0" y="0"/>
                </a:moveTo>
                <a:cubicBezTo>
                  <a:pt x="192853" y="-41013"/>
                  <a:pt x="326530" y="17980"/>
                  <a:pt x="555998" y="0"/>
                </a:cubicBezTo>
                <a:cubicBezTo>
                  <a:pt x="785466" y="-17980"/>
                  <a:pt x="849027" y="51450"/>
                  <a:pt x="1065664" y="0"/>
                </a:cubicBezTo>
                <a:cubicBezTo>
                  <a:pt x="1282301" y="-51450"/>
                  <a:pt x="1429500" y="7476"/>
                  <a:pt x="1691162" y="0"/>
                </a:cubicBezTo>
                <a:cubicBezTo>
                  <a:pt x="1952824" y="-7476"/>
                  <a:pt x="2161352" y="31327"/>
                  <a:pt x="2316660" y="0"/>
                </a:cubicBezTo>
                <a:cubicBezTo>
                  <a:pt x="2343719" y="230968"/>
                  <a:pt x="2263312" y="397854"/>
                  <a:pt x="2316660" y="509678"/>
                </a:cubicBezTo>
                <a:cubicBezTo>
                  <a:pt x="2370008" y="621502"/>
                  <a:pt x="2305012" y="832592"/>
                  <a:pt x="2316660" y="998119"/>
                </a:cubicBezTo>
                <a:cubicBezTo>
                  <a:pt x="2328308" y="1163646"/>
                  <a:pt x="2262673" y="1322108"/>
                  <a:pt x="2316660" y="1529034"/>
                </a:cubicBezTo>
                <a:cubicBezTo>
                  <a:pt x="2370647" y="1735960"/>
                  <a:pt x="2269683" y="1975135"/>
                  <a:pt x="2316660" y="2123658"/>
                </a:cubicBezTo>
                <a:cubicBezTo>
                  <a:pt x="2135992" y="2152845"/>
                  <a:pt x="1943199" y="2090254"/>
                  <a:pt x="1783828" y="2123658"/>
                </a:cubicBezTo>
                <a:cubicBezTo>
                  <a:pt x="1624457" y="2157062"/>
                  <a:pt x="1472870" y="2098805"/>
                  <a:pt x="1204663" y="2123658"/>
                </a:cubicBezTo>
                <a:cubicBezTo>
                  <a:pt x="936456" y="2148511"/>
                  <a:pt x="880749" y="2092869"/>
                  <a:pt x="625498" y="2123658"/>
                </a:cubicBezTo>
                <a:cubicBezTo>
                  <a:pt x="370248" y="2154447"/>
                  <a:pt x="186421" y="2115960"/>
                  <a:pt x="0" y="2123658"/>
                </a:cubicBezTo>
                <a:cubicBezTo>
                  <a:pt x="-47607" y="1878776"/>
                  <a:pt x="18976" y="1731642"/>
                  <a:pt x="0" y="1550270"/>
                </a:cubicBezTo>
                <a:cubicBezTo>
                  <a:pt x="-18976" y="1368898"/>
                  <a:pt x="33229" y="1107084"/>
                  <a:pt x="0" y="976883"/>
                </a:cubicBezTo>
                <a:cubicBezTo>
                  <a:pt x="-33229" y="846682"/>
                  <a:pt x="73694" y="263176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REGEX</a:t>
            </a:r>
            <a:b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+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+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先読み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5ACB60C-DEF8-75F7-0F87-B7D12F09DB5A}"/>
              </a:ext>
            </a:extLst>
          </p:cNvPr>
          <p:cNvSpPr txBox="1"/>
          <p:nvPr/>
        </p:nvSpPr>
        <p:spPr>
          <a:xfrm>
            <a:off x="8314015" y="3471864"/>
            <a:ext cx="396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NSPACE[ log(N) ]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7" name="等号 26">
            <a:extLst>
              <a:ext uri="{FF2B5EF4-FFF2-40B4-BE49-F238E27FC236}">
                <a16:creationId xmlns:a16="http://schemas.microsoft.com/office/drawing/2014/main" id="{133B3912-148C-E857-027D-FCFE4C2AEA04}"/>
              </a:ext>
            </a:extLst>
          </p:cNvPr>
          <p:cNvSpPr/>
          <p:nvPr/>
        </p:nvSpPr>
        <p:spPr>
          <a:xfrm rot="5400000">
            <a:off x="9236869" y="2857504"/>
            <a:ext cx="778667" cy="66436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5C66D9-029F-4807-FC88-CD1DB28B31A2}"/>
              </a:ext>
            </a:extLst>
          </p:cNvPr>
          <p:cNvSpPr txBox="1"/>
          <p:nvPr/>
        </p:nvSpPr>
        <p:spPr>
          <a:xfrm>
            <a:off x="9966960" y="2849880"/>
            <a:ext cx="196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4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NEW</a:t>
            </a:r>
            <a:r>
              <a:rPr kumimoji="1" lang="en-US" altLang="ja-US" sz="4400" b="1" i="1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!!</a:t>
            </a:r>
            <a:endParaRPr kumimoji="1" lang="ja-US" altLang="en-US" sz="4400" b="1" i="1">
              <a:solidFill>
                <a:srgbClr val="FF0000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E707A074-2DE9-6292-14A5-CDFB93C273DB}"/>
              </a:ext>
            </a:extLst>
          </p:cNvPr>
          <p:cNvSpPr/>
          <p:nvPr/>
        </p:nvSpPr>
        <p:spPr>
          <a:xfrm>
            <a:off x="9037320" y="1844040"/>
            <a:ext cx="2636520" cy="1066800"/>
          </a:xfrm>
          <a:custGeom>
            <a:avLst/>
            <a:gdLst>
              <a:gd name="connsiteX0" fmla="*/ 0 w 2636520"/>
              <a:gd name="connsiteY0" fmla="*/ 177804 h 1066800"/>
              <a:gd name="connsiteX1" fmla="*/ 177804 w 2636520"/>
              <a:gd name="connsiteY1" fmla="*/ 0 h 1066800"/>
              <a:gd name="connsiteX2" fmla="*/ 793650 w 2636520"/>
              <a:gd name="connsiteY2" fmla="*/ 0 h 1066800"/>
              <a:gd name="connsiteX3" fmla="*/ 1341069 w 2636520"/>
              <a:gd name="connsiteY3" fmla="*/ 0 h 1066800"/>
              <a:gd name="connsiteX4" fmla="*/ 1865679 w 2636520"/>
              <a:gd name="connsiteY4" fmla="*/ 0 h 1066800"/>
              <a:gd name="connsiteX5" fmla="*/ 2458716 w 2636520"/>
              <a:gd name="connsiteY5" fmla="*/ 0 h 1066800"/>
              <a:gd name="connsiteX6" fmla="*/ 2636520 w 2636520"/>
              <a:gd name="connsiteY6" fmla="*/ 177804 h 1066800"/>
              <a:gd name="connsiteX7" fmla="*/ 2636520 w 2636520"/>
              <a:gd name="connsiteY7" fmla="*/ 533400 h 1066800"/>
              <a:gd name="connsiteX8" fmla="*/ 2636520 w 2636520"/>
              <a:gd name="connsiteY8" fmla="*/ 888996 h 1066800"/>
              <a:gd name="connsiteX9" fmla="*/ 2458716 w 2636520"/>
              <a:gd name="connsiteY9" fmla="*/ 1066800 h 1066800"/>
              <a:gd name="connsiteX10" fmla="*/ 1888488 w 2636520"/>
              <a:gd name="connsiteY10" fmla="*/ 1066800 h 1066800"/>
              <a:gd name="connsiteX11" fmla="*/ 1341069 w 2636520"/>
              <a:gd name="connsiteY11" fmla="*/ 1066800 h 1066800"/>
              <a:gd name="connsiteX12" fmla="*/ 725223 w 2636520"/>
              <a:gd name="connsiteY12" fmla="*/ 1066800 h 1066800"/>
              <a:gd name="connsiteX13" fmla="*/ 177804 w 2636520"/>
              <a:gd name="connsiteY13" fmla="*/ 1066800 h 1066800"/>
              <a:gd name="connsiteX14" fmla="*/ 0 w 2636520"/>
              <a:gd name="connsiteY14" fmla="*/ 888996 h 1066800"/>
              <a:gd name="connsiteX15" fmla="*/ 0 w 2636520"/>
              <a:gd name="connsiteY15" fmla="*/ 526288 h 1066800"/>
              <a:gd name="connsiteX16" fmla="*/ 0 w 2636520"/>
              <a:gd name="connsiteY16" fmla="*/ 177804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6520" h="1066800" extrusionOk="0">
                <a:moveTo>
                  <a:pt x="0" y="177804"/>
                </a:moveTo>
                <a:cubicBezTo>
                  <a:pt x="-7772" y="74812"/>
                  <a:pt x="53843" y="9669"/>
                  <a:pt x="177804" y="0"/>
                </a:cubicBezTo>
                <a:cubicBezTo>
                  <a:pt x="430770" y="-32993"/>
                  <a:pt x="542527" y="19315"/>
                  <a:pt x="793650" y="0"/>
                </a:cubicBezTo>
                <a:cubicBezTo>
                  <a:pt x="1044773" y="-19315"/>
                  <a:pt x="1133438" y="17942"/>
                  <a:pt x="1341069" y="0"/>
                </a:cubicBezTo>
                <a:cubicBezTo>
                  <a:pt x="1548700" y="-17942"/>
                  <a:pt x="1748459" y="13580"/>
                  <a:pt x="1865679" y="0"/>
                </a:cubicBezTo>
                <a:cubicBezTo>
                  <a:pt x="1982899" y="-13580"/>
                  <a:pt x="2200549" y="47611"/>
                  <a:pt x="2458716" y="0"/>
                </a:cubicBezTo>
                <a:cubicBezTo>
                  <a:pt x="2565501" y="-17672"/>
                  <a:pt x="2618089" y="76784"/>
                  <a:pt x="2636520" y="177804"/>
                </a:cubicBezTo>
                <a:cubicBezTo>
                  <a:pt x="2673995" y="321300"/>
                  <a:pt x="2605392" y="402583"/>
                  <a:pt x="2636520" y="533400"/>
                </a:cubicBezTo>
                <a:cubicBezTo>
                  <a:pt x="2667648" y="664217"/>
                  <a:pt x="2613094" y="781394"/>
                  <a:pt x="2636520" y="888996"/>
                </a:cubicBezTo>
                <a:cubicBezTo>
                  <a:pt x="2647804" y="989907"/>
                  <a:pt x="2547958" y="1065351"/>
                  <a:pt x="2458716" y="1066800"/>
                </a:cubicBezTo>
                <a:cubicBezTo>
                  <a:pt x="2214244" y="1108511"/>
                  <a:pt x="2166321" y="1053102"/>
                  <a:pt x="1888488" y="1066800"/>
                </a:cubicBezTo>
                <a:cubicBezTo>
                  <a:pt x="1610655" y="1080498"/>
                  <a:pt x="1562006" y="1035446"/>
                  <a:pt x="1341069" y="1066800"/>
                </a:cubicBezTo>
                <a:cubicBezTo>
                  <a:pt x="1120132" y="1098154"/>
                  <a:pt x="927129" y="1033396"/>
                  <a:pt x="725223" y="1066800"/>
                </a:cubicBezTo>
                <a:cubicBezTo>
                  <a:pt x="523317" y="1100204"/>
                  <a:pt x="416548" y="1065090"/>
                  <a:pt x="177804" y="1066800"/>
                </a:cubicBezTo>
                <a:cubicBezTo>
                  <a:pt x="72324" y="1067996"/>
                  <a:pt x="-3382" y="984860"/>
                  <a:pt x="0" y="888996"/>
                </a:cubicBezTo>
                <a:cubicBezTo>
                  <a:pt x="-11889" y="737304"/>
                  <a:pt x="33298" y="628090"/>
                  <a:pt x="0" y="526288"/>
                </a:cubicBezTo>
                <a:cubicBezTo>
                  <a:pt x="-33298" y="424486"/>
                  <a:pt x="12774" y="351676"/>
                  <a:pt x="0" y="177804"/>
                </a:cubicBezTo>
                <a:close/>
              </a:path>
            </a:pathLst>
          </a:custGeom>
          <a:noFill/>
          <a:ln w="117475">
            <a:gradFill flip="none" rotWithShape="1">
              <a:gsLst>
                <a:gs pos="15022">
                  <a:srgbClr val="E7F7E0"/>
                </a:gs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88007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522DE7-6C0F-D037-56F8-C3E45C72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67005"/>
            <a:ext cx="7071360" cy="1325563"/>
          </a:xfrm>
        </p:spPr>
        <p:txBody>
          <a:bodyPr>
            <a:normAutofit/>
          </a:bodyPr>
          <a:lstStyle/>
          <a:p>
            <a:r>
              <a:rPr kumimoji="1" lang="en-US" altLang="ja-US" sz="6000"/>
              <a:t>Positive Lookahead</a:t>
            </a:r>
            <a:endParaRPr kumimoji="1" lang="ja-US" altLang="en-US" sz="6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2474B9-4457-A1B7-F3E3-C99223CE4016}"/>
              </a:ext>
            </a:extLst>
          </p:cNvPr>
          <p:cNvSpPr txBox="1"/>
          <p:nvPr/>
        </p:nvSpPr>
        <p:spPr>
          <a:xfrm>
            <a:off x="7315200" y="243840"/>
            <a:ext cx="2425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60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(E)</a:t>
            </a:r>
            <a:endParaRPr kumimoji="1" lang="ja-US" altLang="en-US" sz="6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766F1BE5-2C90-2864-358C-DFF2187EF9ED}"/>
              </a:ext>
            </a:extLst>
          </p:cNvPr>
          <p:cNvGrpSpPr/>
          <p:nvPr/>
        </p:nvGrpSpPr>
        <p:grpSpPr>
          <a:xfrm>
            <a:off x="3611880" y="3472934"/>
            <a:ext cx="6248400" cy="2485430"/>
            <a:chOff x="3611880" y="3472934"/>
            <a:chExt cx="6248400" cy="2485430"/>
          </a:xfrm>
        </p:grpSpPr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6128A62-3952-CCE9-2E25-7F46B876EF4D}"/>
                </a:ext>
              </a:extLst>
            </p:cNvPr>
            <p:cNvCxnSpPr>
              <a:cxnSpLocks/>
            </p:cNvCxnSpPr>
            <p:nvPr/>
          </p:nvCxnSpPr>
          <p:spPr>
            <a:xfrm>
              <a:off x="8930640" y="518701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9AD72587-92B2-323C-D08E-442659FA8024}"/>
                </a:ext>
              </a:extLst>
            </p:cNvPr>
            <p:cNvSpPr/>
            <p:nvPr/>
          </p:nvSpPr>
          <p:spPr>
            <a:xfrm flipV="1">
              <a:off x="3611880" y="5257799"/>
              <a:ext cx="5349240" cy="518161"/>
            </a:xfrm>
            <a:custGeom>
              <a:avLst/>
              <a:gdLst>
                <a:gd name="connsiteX0" fmla="*/ 0 w 5349240"/>
                <a:gd name="connsiteY0" fmla="*/ 15240 h 335309"/>
                <a:gd name="connsiteX1" fmla="*/ 3078480 w 5349240"/>
                <a:gd name="connsiteY1" fmla="*/ 335280 h 335309"/>
                <a:gd name="connsiteX2" fmla="*/ 5349240 w 5349240"/>
                <a:gd name="connsiteY2" fmla="*/ 0 h 33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9240" h="335309">
                  <a:moveTo>
                    <a:pt x="0" y="15240"/>
                  </a:moveTo>
                  <a:cubicBezTo>
                    <a:pt x="1093470" y="176530"/>
                    <a:pt x="2186940" y="337820"/>
                    <a:pt x="3078480" y="335280"/>
                  </a:cubicBezTo>
                  <a:cubicBezTo>
                    <a:pt x="3970020" y="332740"/>
                    <a:pt x="4659630" y="166370"/>
                    <a:pt x="534924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F8EDB57-687F-9CC3-2FD9-2D0A30B46C4A}"/>
                </a:ext>
              </a:extLst>
            </p:cNvPr>
            <p:cNvSpPr txBox="1"/>
            <p:nvPr/>
          </p:nvSpPr>
          <p:spPr>
            <a:xfrm>
              <a:off x="8660130" y="3472934"/>
              <a:ext cx="92583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ja-US" sz="6000" b="0" i="0" u="none" strike="noStrike" kern="1200" cap="none" spc="0" normalizeH="0" baseline="0" noProof="0">
                  <a:ln>
                    <a:noFill/>
                  </a:ln>
                  <a:solidFill>
                    <a:srgbClr val="00FA00"/>
                  </a:solidFill>
                  <a:effectLst/>
                  <a:uLnTx/>
                  <a:uFillTx/>
                  <a:latin typeface="FatFrank Free" pitchFamily="2" charset="0"/>
                  <a:ea typeface="Hiragino Maru Gothic ProN W4" panose="020F0400000000000000" pitchFamily="34" charset="-128"/>
                  <a:cs typeface="+mn-cs"/>
                </a:rPr>
                <a:t>Λ</a:t>
              </a:r>
              <a:r>
                <a:rPr kumimoji="0" lang="en-US" altLang="ja-US" sz="6000" b="0" i="0" u="none" strike="noStrike" kern="1200" cap="none" spc="0" normalizeH="0" noProof="0">
                  <a:ln>
                    <a:noFill/>
                  </a:ln>
                  <a:solidFill>
                    <a:srgbClr val="00FA00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’</a:t>
              </a:r>
              <a:endParaRPr lang="ja-US" altLang="en-US">
                <a:solidFill>
                  <a:srgbClr val="00FA00"/>
                </a:solidFill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8EC6A40-CED4-02BA-BED1-7017C1DB1B6F}"/>
                </a:ext>
              </a:extLst>
            </p:cNvPr>
            <p:cNvSpPr txBox="1"/>
            <p:nvPr/>
          </p:nvSpPr>
          <p:spPr>
            <a:xfrm>
              <a:off x="6172200" y="4770120"/>
              <a:ext cx="619080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x’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6C493BCC-C166-C63C-0C5D-4D377E485C6E}"/>
                </a:ext>
              </a:extLst>
            </p:cNvPr>
            <p:cNvSpPr txBox="1"/>
            <p:nvPr/>
          </p:nvSpPr>
          <p:spPr>
            <a:xfrm>
              <a:off x="9041130" y="5035034"/>
              <a:ext cx="81915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ℓ’</a:t>
              </a:r>
              <a:endParaRPr lang="ja-US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37D2B812-92F4-1A93-19E8-12B87F214ECE}"/>
              </a:ext>
            </a:extLst>
          </p:cNvPr>
          <p:cNvGrpSpPr/>
          <p:nvPr/>
        </p:nvGrpSpPr>
        <p:grpSpPr>
          <a:xfrm>
            <a:off x="1722120" y="3457694"/>
            <a:ext cx="9326880" cy="3400306"/>
            <a:chOff x="1722120" y="3457694"/>
            <a:chExt cx="9326880" cy="3400306"/>
          </a:xfrm>
        </p:grpSpPr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01F340CC-BAF6-8510-9715-1528D3653807}"/>
                </a:ext>
              </a:extLst>
            </p:cNvPr>
            <p:cNvCxnSpPr>
              <a:cxnSpLocks/>
            </p:cNvCxnSpPr>
            <p:nvPr/>
          </p:nvCxnSpPr>
          <p:spPr>
            <a:xfrm>
              <a:off x="3444240" y="5187017"/>
              <a:ext cx="0" cy="5943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E282B3A-61A2-C375-8BFF-7157386FEC3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120" y="5766137"/>
              <a:ext cx="932688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F58335F7-523B-A300-F804-F7156369BBAE}"/>
                </a:ext>
              </a:extLst>
            </p:cNvPr>
            <p:cNvSpPr/>
            <p:nvPr/>
          </p:nvSpPr>
          <p:spPr>
            <a:xfrm>
              <a:off x="1798320" y="5796617"/>
              <a:ext cx="9204960" cy="658979"/>
            </a:xfrm>
            <a:custGeom>
              <a:avLst/>
              <a:gdLst>
                <a:gd name="connsiteX0" fmla="*/ 0 w 6065520"/>
                <a:gd name="connsiteY0" fmla="*/ 0 h 658979"/>
                <a:gd name="connsiteX1" fmla="*/ 1127760 w 6065520"/>
                <a:gd name="connsiteY1" fmla="*/ 563880 h 658979"/>
                <a:gd name="connsiteX2" fmla="*/ 4236720 w 6065520"/>
                <a:gd name="connsiteY2" fmla="*/ 609600 h 658979"/>
                <a:gd name="connsiteX3" fmla="*/ 6065520 w 6065520"/>
                <a:gd name="connsiteY3" fmla="*/ 60960 h 65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65520" h="658979">
                  <a:moveTo>
                    <a:pt x="0" y="0"/>
                  </a:moveTo>
                  <a:cubicBezTo>
                    <a:pt x="210820" y="231140"/>
                    <a:pt x="421640" y="462280"/>
                    <a:pt x="1127760" y="563880"/>
                  </a:cubicBezTo>
                  <a:cubicBezTo>
                    <a:pt x="1833880" y="665480"/>
                    <a:pt x="3413760" y="693420"/>
                    <a:pt x="4236720" y="609600"/>
                  </a:cubicBezTo>
                  <a:cubicBezTo>
                    <a:pt x="5059680" y="525780"/>
                    <a:pt x="5562600" y="293370"/>
                    <a:pt x="6065520" y="60960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93AF3A9-8201-0333-B968-C7979D7867BB}"/>
                </a:ext>
              </a:extLst>
            </p:cNvPr>
            <p:cNvSpPr txBox="1"/>
            <p:nvPr/>
          </p:nvSpPr>
          <p:spPr>
            <a:xfrm>
              <a:off x="5638800" y="5842337"/>
              <a:ext cx="71045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60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w</a:t>
              </a:r>
              <a:endPara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08A6031-8ED8-391E-B0B2-07498F007F40}"/>
                </a:ext>
              </a:extLst>
            </p:cNvPr>
            <p:cNvSpPr txBox="1"/>
            <p:nvPr/>
          </p:nvSpPr>
          <p:spPr>
            <a:xfrm>
              <a:off x="2914650" y="5035034"/>
              <a:ext cx="57531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ja-US" sz="5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902030302020204" pitchFamily="66" charset="0"/>
                  <a:ea typeface="Hiragino Maru Gothic ProN W4" panose="020F0400000000000000" pitchFamily="34" charset="-128"/>
                  <a:cs typeface="+mn-cs"/>
                </a:rPr>
                <a:t>ℓ</a:t>
              </a:r>
              <a:endParaRPr lang="ja-US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A7CE5D82-E550-CC69-A087-F9B8E0389B13}"/>
                </a:ext>
              </a:extLst>
            </p:cNvPr>
            <p:cNvSpPr txBox="1"/>
            <p:nvPr/>
          </p:nvSpPr>
          <p:spPr>
            <a:xfrm>
              <a:off x="3067050" y="3457694"/>
              <a:ext cx="71247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ja-US" sz="6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FatFrank Free" pitchFamily="2" charset="0"/>
                  <a:ea typeface="Hiragino Maru Gothic ProN W4" panose="020F0400000000000000" pitchFamily="34" charset="-128"/>
                </a:rPr>
                <a:t>Λ</a:t>
              </a:r>
              <a:endParaRPr lang="ja-US" altLang="en-US"/>
            </a:p>
          </p:txBody>
        </p:sp>
      </p:grp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E695290-F190-A80A-7967-24FFE1D1F114}"/>
              </a:ext>
            </a:extLst>
          </p:cNvPr>
          <p:cNvSpPr txBox="1"/>
          <p:nvPr/>
        </p:nvSpPr>
        <p:spPr>
          <a:xfrm>
            <a:off x="274320" y="3779520"/>
            <a:ext cx="131318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実行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B870F0A-92AE-E10F-72E8-AB4BDC150DB8}"/>
              </a:ext>
            </a:extLst>
          </p:cNvPr>
          <p:cNvSpPr txBox="1"/>
          <p:nvPr/>
        </p:nvSpPr>
        <p:spPr>
          <a:xfrm>
            <a:off x="3398520" y="448056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📌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BD076AA-62F2-DE98-F183-898C4F1D3280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8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CC9DDDD-86A9-2B66-6996-5F2654BEFB59}"/>
              </a:ext>
            </a:extLst>
          </p:cNvPr>
          <p:cNvSpPr txBox="1"/>
          <p:nvPr/>
        </p:nvSpPr>
        <p:spPr>
          <a:xfrm>
            <a:off x="4023360" y="3611880"/>
            <a:ext cx="30059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現在位置を</a:t>
            </a:r>
            <a:b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ピン留め</a:t>
            </a: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13ED8909-2F27-6B5C-D188-8C20156A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25880"/>
            <a:ext cx="11660154" cy="201154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D76DA04-8F1C-BBCA-9A86-96A912FC2C75}"/>
              </a:ext>
            </a:extLst>
          </p:cNvPr>
          <p:cNvSpPr txBox="1"/>
          <p:nvPr/>
        </p:nvSpPr>
        <p:spPr>
          <a:xfrm>
            <a:off x="3032760" y="451104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7372250-01D5-D625-E96B-9BFD64F2A4A8}"/>
              </a:ext>
            </a:extLst>
          </p:cNvPr>
          <p:cNvSpPr txBox="1"/>
          <p:nvPr/>
        </p:nvSpPr>
        <p:spPr>
          <a:xfrm>
            <a:off x="8488680" y="451104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</p:spTree>
    <p:extLst>
      <p:ext uri="{BB962C8B-B14F-4D97-AF65-F5344CB8AC3E}">
        <p14:creationId xmlns:p14="http://schemas.microsoft.com/office/powerpoint/2010/main" val="259681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7" grpId="0"/>
      <p:bldP spid="37" grpId="1"/>
      <p:bldP spid="39" grpId="0"/>
      <p:bldP spid="39" grpId="1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60891-F26E-D444-4B3A-04BDDDCEB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2A07EB6-EA29-72F1-30E4-64512F1BC6BE}"/>
              </a:ext>
            </a:extLst>
          </p:cNvPr>
          <p:cNvSpPr txBox="1"/>
          <p:nvPr/>
        </p:nvSpPr>
        <p:spPr>
          <a:xfrm>
            <a:off x="9025890" y="5019794"/>
            <a:ext cx="81915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0" lang="en-US" altLang="ja-US" sz="5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28934"/>
                  </a:schemeClr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ℓ’</a:t>
            </a:r>
            <a:endParaRPr lang="ja-US" altLang="en-US">
              <a:solidFill>
                <a:schemeClr val="tx1">
                  <a:alpha val="28934"/>
                </a:schemeClr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7907F0C-A64F-69C6-5307-2F8AE55FE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67005"/>
            <a:ext cx="7071360" cy="1325563"/>
          </a:xfrm>
        </p:spPr>
        <p:txBody>
          <a:bodyPr>
            <a:normAutofit/>
          </a:bodyPr>
          <a:lstStyle/>
          <a:p>
            <a:r>
              <a:rPr kumimoji="1" lang="en-US" altLang="ja-US" sz="6000"/>
              <a:t>Positive Lookahead</a:t>
            </a:r>
            <a:endParaRPr kumimoji="1" lang="ja-US" altLang="en-US" sz="6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3532C2-DEE0-755F-D055-18E3BEFD6B19}"/>
              </a:ext>
            </a:extLst>
          </p:cNvPr>
          <p:cNvSpPr txBox="1"/>
          <p:nvPr/>
        </p:nvSpPr>
        <p:spPr>
          <a:xfrm>
            <a:off x="7315200" y="243840"/>
            <a:ext cx="2425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60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(E)</a:t>
            </a:r>
            <a:endParaRPr kumimoji="1" lang="ja-US" altLang="en-US" sz="6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FF95D9B-C3D6-7243-77E0-9D98E70F33EB}"/>
              </a:ext>
            </a:extLst>
          </p:cNvPr>
          <p:cNvCxnSpPr>
            <a:cxnSpLocks/>
          </p:cNvCxnSpPr>
          <p:nvPr/>
        </p:nvCxnSpPr>
        <p:spPr>
          <a:xfrm>
            <a:off x="1722120" y="5766137"/>
            <a:ext cx="932688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1E6F1A4-560B-F452-4BF3-FBA9B56C6D47}"/>
              </a:ext>
            </a:extLst>
          </p:cNvPr>
          <p:cNvSpPr/>
          <p:nvPr/>
        </p:nvSpPr>
        <p:spPr>
          <a:xfrm>
            <a:off x="1798320" y="5796617"/>
            <a:ext cx="9204960" cy="658979"/>
          </a:xfrm>
          <a:custGeom>
            <a:avLst/>
            <a:gdLst>
              <a:gd name="connsiteX0" fmla="*/ 0 w 6065520"/>
              <a:gd name="connsiteY0" fmla="*/ 0 h 658979"/>
              <a:gd name="connsiteX1" fmla="*/ 1127760 w 6065520"/>
              <a:gd name="connsiteY1" fmla="*/ 563880 h 658979"/>
              <a:gd name="connsiteX2" fmla="*/ 4236720 w 6065520"/>
              <a:gd name="connsiteY2" fmla="*/ 609600 h 658979"/>
              <a:gd name="connsiteX3" fmla="*/ 6065520 w 6065520"/>
              <a:gd name="connsiteY3" fmla="*/ 60960 h 65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5520" h="658979">
                <a:moveTo>
                  <a:pt x="0" y="0"/>
                </a:moveTo>
                <a:cubicBezTo>
                  <a:pt x="210820" y="231140"/>
                  <a:pt x="421640" y="462280"/>
                  <a:pt x="1127760" y="563880"/>
                </a:cubicBezTo>
                <a:cubicBezTo>
                  <a:pt x="1833880" y="665480"/>
                  <a:pt x="3413760" y="693420"/>
                  <a:pt x="4236720" y="609600"/>
                </a:cubicBezTo>
                <a:cubicBezTo>
                  <a:pt x="5059680" y="525780"/>
                  <a:pt x="5562600" y="293370"/>
                  <a:pt x="6065520" y="60960"/>
                </a:cubicBezTo>
              </a:path>
            </a:pathLst>
          </a:custGeom>
          <a:noFill/>
          <a:ln w="444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8B5923-6F3A-0603-5A08-74161412B05B}"/>
              </a:ext>
            </a:extLst>
          </p:cNvPr>
          <p:cNvSpPr txBox="1"/>
          <p:nvPr/>
        </p:nvSpPr>
        <p:spPr>
          <a:xfrm>
            <a:off x="5638800" y="5842337"/>
            <a:ext cx="71045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w</a:t>
            </a:r>
            <a:endParaRPr kumimoji="1" lang="ja-US" altLang="en-US" sz="6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1BEE4CA-8E46-AB2E-2748-4299B2691150}"/>
              </a:ext>
            </a:extLst>
          </p:cNvPr>
          <p:cNvCxnSpPr>
            <a:cxnSpLocks/>
          </p:cNvCxnSpPr>
          <p:nvPr/>
        </p:nvCxnSpPr>
        <p:spPr>
          <a:xfrm>
            <a:off x="3444240" y="5187017"/>
            <a:ext cx="0" cy="5943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41F1F91-2F1A-DD1F-2094-961442A497F6}"/>
              </a:ext>
            </a:extLst>
          </p:cNvPr>
          <p:cNvSpPr txBox="1"/>
          <p:nvPr/>
        </p:nvSpPr>
        <p:spPr>
          <a:xfrm>
            <a:off x="228600" y="3566160"/>
            <a:ext cx="18774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📌の</a:t>
            </a:r>
            <a:b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位置に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戻る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23BB880-D24F-8ED8-8709-DE6D25775DA3}"/>
              </a:ext>
            </a:extLst>
          </p:cNvPr>
          <p:cNvSpPr txBox="1"/>
          <p:nvPr/>
        </p:nvSpPr>
        <p:spPr>
          <a:xfrm>
            <a:off x="3082290" y="3488174"/>
            <a:ext cx="9258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6000" b="0" i="0" u="none" strike="noStrike" kern="1200" cap="none" spc="0" normalizeH="0" baseline="0" noProof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FatFrank Free" pitchFamily="2" charset="0"/>
                <a:ea typeface="Hiragino Maru Gothic ProN W4" panose="020F0400000000000000" pitchFamily="34" charset="-128"/>
                <a:cs typeface="+mn-cs"/>
              </a:rPr>
              <a:t>Λ</a:t>
            </a:r>
            <a:r>
              <a:rPr kumimoji="0" lang="en-US" altLang="ja-US" sz="6000" b="0" i="0" u="none" strike="noStrike" kern="1200" cap="none" spc="0" normalizeH="0" noProof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’</a:t>
            </a:r>
            <a:endParaRPr lang="ja-US" altLang="en-US">
              <a:solidFill>
                <a:srgbClr val="00FA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699BA52-715D-E2CE-63A1-E99D81DBC6A8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8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84FED9E-7094-4AD2-C0E9-99F9E1AD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25880"/>
            <a:ext cx="11660154" cy="2011546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AB627C7-258F-9C8A-491C-00DF64457A1A}"/>
              </a:ext>
            </a:extLst>
          </p:cNvPr>
          <p:cNvCxnSpPr>
            <a:cxnSpLocks/>
          </p:cNvCxnSpPr>
          <p:nvPr/>
        </p:nvCxnSpPr>
        <p:spPr>
          <a:xfrm>
            <a:off x="8930640" y="5187017"/>
            <a:ext cx="0" cy="594360"/>
          </a:xfrm>
          <a:prstGeom prst="line">
            <a:avLst/>
          </a:prstGeom>
          <a:ln w="50800">
            <a:solidFill>
              <a:schemeClr val="tx1">
                <a:alpha val="24992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091B1BD-53E4-7CA6-1ABD-8F20ED4C75D7}"/>
              </a:ext>
            </a:extLst>
          </p:cNvPr>
          <p:cNvSpPr txBox="1"/>
          <p:nvPr/>
        </p:nvSpPr>
        <p:spPr>
          <a:xfrm>
            <a:off x="8660130" y="3472934"/>
            <a:ext cx="9258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6000" b="0" i="0" u="none" strike="noStrike" kern="1200" cap="none" spc="0" normalizeH="0" baseline="0" noProof="0">
                <a:ln>
                  <a:noFill/>
                </a:ln>
                <a:solidFill>
                  <a:srgbClr val="00FA00">
                    <a:alpha val="26756"/>
                  </a:srgbClr>
                </a:solidFill>
                <a:effectLst/>
                <a:uLnTx/>
                <a:uFillTx/>
                <a:latin typeface="FatFrank Free" pitchFamily="2" charset="0"/>
                <a:ea typeface="Hiragino Maru Gothic ProN W4" panose="020F0400000000000000" pitchFamily="34" charset="-128"/>
                <a:cs typeface="+mn-cs"/>
              </a:rPr>
              <a:t>Λ</a:t>
            </a:r>
            <a:r>
              <a:rPr kumimoji="0" lang="en-US" altLang="ja-US" sz="6000" b="0" i="0" u="none" strike="noStrike" kern="1200" cap="none" spc="0" normalizeH="0" noProof="0">
                <a:ln>
                  <a:noFill/>
                </a:ln>
                <a:solidFill>
                  <a:srgbClr val="00FA00">
                    <a:alpha val="26756"/>
                  </a:srgbClr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’</a:t>
            </a:r>
            <a:endParaRPr lang="ja-US" altLang="en-US">
              <a:solidFill>
                <a:srgbClr val="00FA00">
                  <a:alpha val="26756"/>
                </a:srgbClr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4E83764-D79D-44FA-0F8A-9293EB8CF4CC}"/>
              </a:ext>
            </a:extLst>
          </p:cNvPr>
          <p:cNvSpPr txBox="1"/>
          <p:nvPr/>
        </p:nvSpPr>
        <p:spPr>
          <a:xfrm>
            <a:off x="2914650" y="5035034"/>
            <a:ext cx="5753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ℓ</a:t>
            </a:r>
            <a:endParaRPr lang="ja-US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C72C22A-BA05-2C89-7AC6-7B21CDB8BB0A}"/>
              </a:ext>
            </a:extLst>
          </p:cNvPr>
          <p:cNvSpPr txBox="1"/>
          <p:nvPr/>
        </p:nvSpPr>
        <p:spPr>
          <a:xfrm>
            <a:off x="3048000" y="44196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F15C1FB-9A27-5190-1A25-48E3F6DB2DEB}"/>
              </a:ext>
            </a:extLst>
          </p:cNvPr>
          <p:cNvSpPr txBox="1"/>
          <p:nvPr/>
        </p:nvSpPr>
        <p:spPr>
          <a:xfrm>
            <a:off x="3398520" y="448056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📌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364CEA-7A43-C7ED-3848-7AD84FAC717A}"/>
              </a:ext>
            </a:extLst>
          </p:cNvPr>
          <p:cNvSpPr txBox="1"/>
          <p:nvPr/>
        </p:nvSpPr>
        <p:spPr>
          <a:xfrm>
            <a:off x="3749040" y="38100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変数変更は引継ぐ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AC96C44-DDCE-B34F-DA1B-3071D6553F16}"/>
              </a:ext>
            </a:extLst>
          </p:cNvPr>
          <p:cNvSpPr txBox="1"/>
          <p:nvPr/>
        </p:nvSpPr>
        <p:spPr>
          <a:xfrm>
            <a:off x="3916680" y="46329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ピンは外す</a:t>
            </a:r>
          </a:p>
        </p:txBody>
      </p:sp>
    </p:spTree>
    <p:extLst>
      <p:ext uri="{BB962C8B-B14F-4D97-AF65-F5344CB8AC3E}">
        <p14:creationId xmlns:p14="http://schemas.microsoft.com/office/powerpoint/2010/main" val="164243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27598-8696-C088-9D53-1BA0B2847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43C3E9-08EA-B670-4211-E2E9A07BD2B8}"/>
              </a:ext>
            </a:extLst>
          </p:cNvPr>
          <p:cNvSpPr txBox="1"/>
          <p:nvPr/>
        </p:nvSpPr>
        <p:spPr>
          <a:xfrm>
            <a:off x="4738454" y="0"/>
            <a:ext cx="10717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US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🗺️</a:t>
            </a:r>
            <a:endParaRPr lang="ja-US" altLang="en-US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F72CA324-D0B3-C4A6-AC26-384D05C98591}"/>
              </a:ext>
            </a:extLst>
          </p:cNvPr>
          <p:cNvSpPr/>
          <p:nvPr/>
        </p:nvSpPr>
        <p:spPr>
          <a:xfrm>
            <a:off x="385764" y="1428751"/>
            <a:ext cx="7800974" cy="515778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F8A2C419-7235-6296-6922-332381A7BBB6}"/>
              </a:ext>
            </a:extLst>
          </p:cNvPr>
          <p:cNvSpPr/>
          <p:nvPr/>
        </p:nvSpPr>
        <p:spPr>
          <a:xfrm>
            <a:off x="642939" y="1814513"/>
            <a:ext cx="11549061" cy="4843461"/>
          </a:xfrm>
          <a:custGeom>
            <a:avLst/>
            <a:gdLst>
              <a:gd name="connsiteX0" fmla="*/ 0 w 11549061"/>
              <a:gd name="connsiteY0" fmla="*/ 807260 h 4843461"/>
              <a:gd name="connsiteX1" fmla="*/ 807260 w 11549061"/>
              <a:gd name="connsiteY1" fmla="*/ 0 h 4843461"/>
              <a:gd name="connsiteX2" fmla="*/ 1590336 w 11549061"/>
              <a:gd name="connsiteY2" fmla="*/ 0 h 4843461"/>
              <a:gd name="connsiteX3" fmla="*/ 2075375 w 11549061"/>
              <a:gd name="connsiteY3" fmla="*/ 0 h 4843461"/>
              <a:gd name="connsiteX4" fmla="*/ 2461069 w 11549061"/>
              <a:gd name="connsiteY4" fmla="*/ 0 h 4843461"/>
              <a:gd name="connsiteX5" fmla="*/ 3144799 w 11549061"/>
              <a:gd name="connsiteY5" fmla="*/ 0 h 4843461"/>
              <a:gd name="connsiteX6" fmla="*/ 3629838 w 11549061"/>
              <a:gd name="connsiteY6" fmla="*/ 0 h 4843461"/>
              <a:gd name="connsiteX7" fmla="*/ 4412914 w 11549061"/>
              <a:gd name="connsiteY7" fmla="*/ 0 h 4843461"/>
              <a:gd name="connsiteX8" fmla="*/ 4798608 w 11549061"/>
              <a:gd name="connsiteY8" fmla="*/ 0 h 4843461"/>
              <a:gd name="connsiteX9" fmla="*/ 5581684 w 11549061"/>
              <a:gd name="connsiteY9" fmla="*/ 0 h 4843461"/>
              <a:gd name="connsiteX10" fmla="*/ 5868032 w 11549061"/>
              <a:gd name="connsiteY10" fmla="*/ 0 h 4843461"/>
              <a:gd name="connsiteX11" fmla="*/ 6452417 w 11549061"/>
              <a:gd name="connsiteY11" fmla="*/ 0 h 4843461"/>
              <a:gd name="connsiteX12" fmla="*/ 7036802 w 11549061"/>
              <a:gd name="connsiteY12" fmla="*/ 0 h 4843461"/>
              <a:gd name="connsiteX13" fmla="*/ 7521841 w 11549061"/>
              <a:gd name="connsiteY13" fmla="*/ 0 h 4843461"/>
              <a:gd name="connsiteX14" fmla="*/ 8304917 w 11549061"/>
              <a:gd name="connsiteY14" fmla="*/ 0 h 4843461"/>
              <a:gd name="connsiteX15" fmla="*/ 9087992 w 11549061"/>
              <a:gd name="connsiteY15" fmla="*/ 0 h 4843461"/>
              <a:gd name="connsiteX16" fmla="*/ 9473686 w 11549061"/>
              <a:gd name="connsiteY16" fmla="*/ 0 h 4843461"/>
              <a:gd name="connsiteX17" fmla="*/ 10058071 w 11549061"/>
              <a:gd name="connsiteY17" fmla="*/ 0 h 4843461"/>
              <a:gd name="connsiteX18" fmla="*/ 10741801 w 11549061"/>
              <a:gd name="connsiteY18" fmla="*/ 0 h 4843461"/>
              <a:gd name="connsiteX19" fmla="*/ 11549061 w 11549061"/>
              <a:gd name="connsiteY19" fmla="*/ 807260 h 4843461"/>
              <a:gd name="connsiteX20" fmla="*/ 11549061 w 11549061"/>
              <a:gd name="connsiteY20" fmla="*/ 1248549 h 4843461"/>
              <a:gd name="connsiteX21" fmla="*/ 11549061 w 11549061"/>
              <a:gd name="connsiteY21" fmla="*/ 1851284 h 4843461"/>
              <a:gd name="connsiteX22" fmla="*/ 11549061 w 11549061"/>
              <a:gd name="connsiteY22" fmla="*/ 2389441 h 4843461"/>
              <a:gd name="connsiteX23" fmla="*/ 11549061 w 11549061"/>
              <a:gd name="connsiteY23" fmla="*/ 2863019 h 4843461"/>
              <a:gd name="connsiteX24" fmla="*/ 11549061 w 11549061"/>
              <a:gd name="connsiteY24" fmla="*/ 3401176 h 4843461"/>
              <a:gd name="connsiteX25" fmla="*/ 11549061 w 11549061"/>
              <a:gd name="connsiteY25" fmla="*/ 4036201 h 4843461"/>
              <a:gd name="connsiteX26" fmla="*/ 10741801 w 11549061"/>
              <a:gd name="connsiteY26" fmla="*/ 4843461 h 4843461"/>
              <a:gd name="connsiteX27" fmla="*/ 9958725 w 11549061"/>
              <a:gd name="connsiteY27" fmla="*/ 4843461 h 4843461"/>
              <a:gd name="connsiteX28" fmla="*/ 9274995 w 11549061"/>
              <a:gd name="connsiteY28" fmla="*/ 4843461 h 4843461"/>
              <a:gd name="connsiteX29" fmla="*/ 8889301 w 11549061"/>
              <a:gd name="connsiteY29" fmla="*/ 4843461 h 4843461"/>
              <a:gd name="connsiteX30" fmla="*/ 8205571 w 11549061"/>
              <a:gd name="connsiteY30" fmla="*/ 4843461 h 4843461"/>
              <a:gd name="connsiteX31" fmla="*/ 7919223 w 11549061"/>
              <a:gd name="connsiteY31" fmla="*/ 4843461 h 4843461"/>
              <a:gd name="connsiteX32" fmla="*/ 7235492 w 11549061"/>
              <a:gd name="connsiteY32" fmla="*/ 4843461 h 4843461"/>
              <a:gd name="connsiteX33" fmla="*/ 6849798 w 11549061"/>
              <a:gd name="connsiteY33" fmla="*/ 4843461 h 4843461"/>
              <a:gd name="connsiteX34" fmla="*/ 6563450 w 11549061"/>
              <a:gd name="connsiteY34" fmla="*/ 4843461 h 4843461"/>
              <a:gd name="connsiteX35" fmla="*/ 6177756 w 11549061"/>
              <a:gd name="connsiteY35" fmla="*/ 4843461 h 4843461"/>
              <a:gd name="connsiteX36" fmla="*/ 5494026 w 11549061"/>
              <a:gd name="connsiteY36" fmla="*/ 4843461 h 4843461"/>
              <a:gd name="connsiteX37" fmla="*/ 5108332 w 11549061"/>
              <a:gd name="connsiteY37" fmla="*/ 4843461 h 4843461"/>
              <a:gd name="connsiteX38" fmla="*/ 4821983 w 11549061"/>
              <a:gd name="connsiteY38" fmla="*/ 4843461 h 4843461"/>
              <a:gd name="connsiteX39" fmla="*/ 4436289 w 11549061"/>
              <a:gd name="connsiteY39" fmla="*/ 4843461 h 4843461"/>
              <a:gd name="connsiteX40" fmla="*/ 3951250 w 11549061"/>
              <a:gd name="connsiteY40" fmla="*/ 4843461 h 4843461"/>
              <a:gd name="connsiteX41" fmla="*/ 3366865 w 11549061"/>
              <a:gd name="connsiteY41" fmla="*/ 4843461 h 4843461"/>
              <a:gd name="connsiteX42" fmla="*/ 2981171 w 11549061"/>
              <a:gd name="connsiteY42" fmla="*/ 4843461 h 4843461"/>
              <a:gd name="connsiteX43" fmla="*/ 2198096 w 11549061"/>
              <a:gd name="connsiteY43" fmla="*/ 4843461 h 4843461"/>
              <a:gd name="connsiteX44" fmla="*/ 1613711 w 11549061"/>
              <a:gd name="connsiteY44" fmla="*/ 4843461 h 4843461"/>
              <a:gd name="connsiteX45" fmla="*/ 807260 w 11549061"/>
              <a:gd name="connsiteY45" fmla="*/ 4843461 h 4843461"/>
              <a:gd name="connsiteX46" fmla="*/ 0 w 11549061"/>
              <a:gd name="connsiteY46" fmla="*/ 4036201 h 4843461"/>
              <a:gd name="connsiteX47" fmla="*/ 0 w 11549061"/>
              <a:gd name="connsiteY47" fmla="*/ 3433465 h 4843461"/>
              <a:gd name="connsiteX48" fmla="*/ 0 w 11549061"/>
              <a:gd name="connsiteY48" fmla="*/ 2959887 h 4843461"/>
              <a:gd name="connsiteX49" fmla="*/ 0 w 11549061"/>
              <a:gd name="connsiteY49" fmla="*/ 2421731 h 4843461"/>
              <a:gd name="connsiteX50" fmla="*/ 0 w 11549061"/>
              <a:gd name="connsiteY50" fmla="*/ 1980442 h 4843461"/>
              <a:gd name="connsiteX51" fmla="*/ 0 w 11549061"/>
              <a:gd name="connsiteY51" fmla="*/ 1377706 h 4843461"/>
              <a:gd name="connsiteX52" fmla="*/ 0 w 11549061"/>
              <a:gd name="connsiteY52" fmla="*/ 807260 h 484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549061" h="4843461" extrusionOk="0">
                <a:moveTo>
                  <a:pt x="0" y="807260"/>
                </a:moveTo>
                <a:cubicBezTo>
                  <a:pt x="-75847" y="314639"/>
                  <a:pt x="349867" y="4337"/>
                  <a:pt x="807260" y="0"/>
                </a:cubicBezTo>
                <a:cubicBezTo>
                  <a:pt x="1179271" y="-6592"/>
                  <a:pt x="1256441" y="72290"/>
                  <a:pt x="1590336" y="0"/>
                </a:cubicBezTo>
                <a:cubicBezTo>
                  <a:pt x="1924231" y="-72290"/>
                  <a:pt x="1836473" y="36110"/>
                  <a:pt x="2075375" y="0"/>
                </a:cubicBezTo>
                <a:cubicBezTo>
                  <a:pt x="2314277" y="-36110"/>
                  <a:pt x="2312789" y="2240"/>
                  <a:pt x="2461069" y="0"/>
                </a:cubicBezTo>
                <a:cubicBezTo>
                  <a:pt x="2609349" y="-2240"/>
                  <a:pt x="2869527" y="54293"/>
                  <a:pt x="3144799" y="0"/>
                </a:cubicBezTo>
                <a:cubicBezTo>
                  <a:pt x="3420071" y="-54293"/>
                  <a:pt x="3518011" y="33320"/>
                  <a:pt x="3629838" y="0"/>
                </a:cubicBezTo>
                <a:cubicBezTo>
                  <a:pt x="3741665" y="-33320"/>
                  <a:pt x="4125004" y="91330"/>
                  <a:pt x="4412914" y="0"/>
                </a:cubicBezTo>
                <a:cubicBezTo>
                  <a:pt x="4700824" y="-91330"/>
                  <a:pt x="4625630" y="2977"/>
                  <a:pt x="4798608" y="0"/>
                </a:cubicBezTo>
                <a:cubicBezTo>
                  <a:pt x="4971586" y="-2977"/>
                  <a:pt x="5335364" y="65067"/>
                  <a:pt x="5581684" y="0"/>
                </a:cubicBezTo>
                <a:cubicBezTo>
                  <a:pt x="5828004" y="-65067"/>
                  <a:pt x="5783642" y="15862"/>
                  <a:pt x="5868032" y="0"/>
                </a:cubicBezTo>
                <a:cubicBezTo>
                  <a:pt x="5952422" y="-15862"/>
                  <a:pt x="6167241" y="2577"/>
                  <a:pt x="6452417" y="0"/>
                </a:cubicBezTo>
                <a:cubicBezTo>
                  <a:pt x="6737594" y="-2577"/>
                  <a:pt x="6783016" y="38831"/>
                  <a:pt x="7036802" y="0"/>
                </a:cubicBezTo>
                <a:cubicBezTo>
                  <a:pt x="7290588" y="-38831"/>
                  <a:pt x="7341576" y="48737"/>
                  <a:pt x="7521841" y="0"/>
                </a:cubicBezTo>
                <a:cubicBezTo>
                  <a:pt x="7702106" y="-48737"/>
                  <a:pt x="7992731" y="44154"/>
                  <a:pt x="8304917" y="0"/>
                </a:cubicBezTo>
                <a:cubicBezTo>
                  <a:pt x="8617103" y="-44154"/>
                  <a:pt x="8869723" y="89360"/>
                  <a:pt x="9087992" y="0"/>
                </a:cubicBezTo>
                <a:cubicBezTo>
                  <a:pt x="9306262" y="-89360"/>
                  <a:pt x="9363417" y="28598"/>
                  <a:pt x="9473686" y="0"/>
                </a:cubicBezTo>
                <a:cubicBezTo>
                  <a:pt x="9583955" y="-28598"/>
                  <a:pt x="9802444" y="35276"/>
                  <a:pt x="10058071" y="0"/>
                </a:cubicBezTo>
                <a:cubicBezTo>
                  <a:pt x="10313698" y="-35276"/>
                  <a:pt x="10572996" y="10665"/>
                  <a:pt x="10741801" y="0"/>
                </a:cubicBezTo>
                <a:cubicBezTo>
                  <a:pt x="11183583" y="-12198"/>
                  <a:pt x="11630491" y="344880"/>
                  <a:pt x="11549061" y="807260"/>
                </a:cubicBezTo>
                <a:cubicBezTo>
                  <a:pt x="11568178" y="984481"/>
                  <a:pt x="11504500" y="1041030"/>
                  <a:pt x="11549061" y="1248549"/>
                </a:cubicBezTo>
                <a:cubicBezTo>
                  <a:pt x="11593622" y="1456068"/>
                  <a:pt x="11544636" y="1585835"/>
                  <a:pt x="11549061" y="1851284"/>
                </a:cubicBezTo>
                <a:cubicBezTo>
                  <a:pt x="11553486" y="2116734"/>
                  <a:pt x="11502368" y="2146457"/>
                  <a:pt x="11549061" y="2389441"/>
                </a:cubicBezTo>
                <a:cubicBezTo>
                  <a:pt x="11595754" y="2632425"/>
                  <a:pt x="11516297" y="2689842"/>
                  <a:pt x="11549061" y="2863019"/>
                </a:cubicBezTo>
                <a:cubicBezTo>
                  <a:pt x="11581825" y="3036196"/>
                  <a:pt x="11521617" y="3210937"/>
                  <a:pt x="11549061" y="3401176"/>
                </a:cubicBezTo>
                <a:cubicBezTo>
                  <a:pt x="11576505" y="3591415"/>
                  <a:pt x="11495946" y="3810506"/>
                  <a:pt x="11549061" y="4036201"/>
                </a:cubicBezTo>
                <a:cubicBezTo>
                  <a:pt x="11589924" y="4356359"/>
                  <a:pt x="11208098" y="4865584"/>
                  <a:pt x="10741801" y="4843461"/>
                </a:cubicBezTo>
                <a:cubicBezTo>
                  <a:pt x="10473909" y="4860561"/>
                  <a:pt x="10169230" y="4841785"/>
                  <a:pt x="9958725" y="4843461"/>
                </a:cubicBezTo>
                <a:cubicBezTo>
                  <a:pt x="9748220" y="4845137"/>
                  <a:pt x="9467376" y="4770212"/>
                  <a:pt x="9274995" y="4843461"/>
                </a:cubicBezTo>
                <a:cubicBezTo>
                  <a:pt x="9082614" y="4916710"/>
                  <a:pt x="9052790" y="4817607"/>
                  <a:pt x="8889301" y="4843461"/>
                </a:cubicBezTo>
                <a:cubicBezTo>
                  <a:pt x="8725812" y="4869315"/>
                  <a:pt x="8406693" y="4839994"/>
                  <a:pt x="8205571" y="4843461"/>
                </a:cubicBezTo>
                <a:cubicBezTo>
                  <a:pt x="8004449" y="4846928"/>
                  <a:pt x="8059614" y="4812612"/>
                  <a:pt x="7919223" y="4843461"/>
                </a:cubicBezTo>
                <a:cubicBezTo>
                  <a:pt x="7778832" y="4874310"/>
                  <a:pt x="7497409" y="4762694"/>
                  <a:pt x="7235492" y="4843461"/>
                </a:cubicBezTo>
                <a:cubicBezTo>
                  <a:pt x="6973575" y="4924228"/>
                  <a:pt x="6927477" y="4820613"/>
                  <a:pt x="6849798" y="4843461"/>
                </a:cubicBezTo>
                <a:cubicBezTo>
                  <a:pt x="6772119" y="4866309"/>
                  <a:pt x="6661182" y="4830894"/>
                  <a:pt x="6563450" y="4843461"/>
                </a:cubicBezTo>
                <a:cubicBezTo>
                  <a:pt x="6465718" y="4856028"/>
                  <a:pt x="6333181" y="4829607"/>
                  <a:pt x="6177756" y="4843461"/>
                </a:cubicBezTo>
                <a:cubicBezTo>
                  <a:pt x="6022331" y="4857315"/>
                  <a:pt x="5745860" y="4791515"/>
                  <a:pt x="5494026" y="4843461"/>
                </a:cubicBezTo>
                <a:cubicBezTo>
                  <a:pt x="5242192" y="4895407"/>
                  <a:pt x="5238303" y="4819651"/>
                  <a:pt x="5108332" y="4843461"/>
                </a:cubicBezTo>
                <a:cubicBezTo>
                  <a:pt x="4978361" y="4867271"/>
                  <a:pt x="4900902" y="4831106"/>
                  <a:pt x="4821983" y="4843461"/>
                </a:cubicBezTo>
                <a:cubicBezTo>
                  <a:pt x="4743064" y="4855816"/>
                  <a:pt x="4523703" y="4800067"/>
                  <a:pt x="4436289" y="4843461"/>
                </a:cubicBezTo>
                <a:cubicBezTo>
                  <a:pt x="4348875" y="4886855"/>
                  <a:pt x="4090372" y="4791167"/>
                  <a:pt x="3951250" y="4843461"/>
                </a:cubicBezTo>
                <a:cubicBezTo>
                  <a:pt x="3812128" y="4895755"/>
                  <a:pt x="3555916" y="4827269"/>
                  <a:pt x="3366865" y="4843461"/>
                </a:cubicBezTo>
                <a:cubicBezTo>
                  <a:pt x="3177815" y="4859653"/>
                  <a:pt x="3165956" y="4829749"/>
                  <a:pt x="2981171" y="4843461"/>
                </a:cubicBezTo>
                <a:cubicBezTo>
                  <a:pt x="2796386" y="4857173"/>
                  <a:pt x="2413750" y="4800548"/>
                  <a:pt x="2198096" y="4843461"/>
                </a:cubicBezTo>
                <a:cubicBezTo>
                  <a:pt x="1982443" y="4886374"/>
                  <a:pt x="1773500" y="4791864"/>
                  <a:pt x="1613711" y="4843461"/>
                </a:cubicBezTo>
                <a:cubicBezTo>
                  <a:pt x="1453922" y="4895058"/>
                  <a:pt x="1193871" y="4838542"/>
                  <a:pt x="807260" y="4843461"/>
                </a:cubicBezTo>
                <a:cubicBezTo>
                  <a:pt x="303202" y="4776849"/>
                  <a:pt x="63433" y="4413402"/>
                  <a:pt x="0" y="4036201"/>
                </a:cubicBezTo>
                <a:cubicBezTo>
                  <a:pt x="-47620" y="3809251"/>
                  <a:pt x="24836" y="3662392"/>
                  <a:pt x="0" y="3433465"/>
                </a:cubicBezTo>
                <a:cubicBezTo>
                  <a:pt x="-24836" y="3204538"/>
                  <a:pt x="49003" y="3082881"/>
                  <a:pt x="0" y="2959887"/>
                </a:cubicBezTo>
                <a:cubicBezTo>
                  <a:pt x="-49003" y="2836893"/>
                  <a:pt x="49404" y="2579214"/>
                  <a:pt x="0" y="2421731"/>
                </a:cubicBezTo>
                <a:cubicBezTo>
                  <a:pt x="-49404" y="2264248"/>
                  <a:pt x="1769" y="2143923"/>
                  <a:pt x="0" y="1980442"/>
                </a:cubicBezTo>
                <a:cubicBezTo>
                  <a:pt x="-1769" y="1816961"/>
                  <a:pt x="7479" y="1524505"/>
                  <a:pt x="0" y="1377706"/>
                </a:cubicBezTo>
                <a:cubicBezTo>
                  <a:pt x="-7479" y="1230907"/>
                  <a:pt x="64872" y="957663"/>
                  <a:pt x="0" y="807260"/>
                </a:cubicBezTo>
                <a:close/>
              </a:path>
            </a:pathLst>
          </a:custGeom>
          <a:noFill/>
          <a:ln w="63500">
            <a:solidFill>
              <a:srgbClr val="00FA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A21E4072-9818-9264-56B2-02473176ED41}"/>
              </a:ext>
            </a:extLst>
          </p:cNvPr>
          <p:cNvSpPr/>
          <p:nvPr/>
        </p:nvSpPr>
        <p:spPr>
          <a:xfrm>
            <a:off x="200025" y="842963"/>
            <a:ext cx="8029575" cy="5829300"/>
          </a:xfrm>
          <a:prstGeom prst="roundRect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BFDEA7CC-C32D-4CB5-FB88-15B2F87E5B11}"/>
              </a:ext>
            </a:extLst>
          </p:cNvPr>
          <p:cNvSpPr/>
          <p:nvPr/>
        </p:nvSpPr>
        <p:spPr>
          <a:xfrm rot="20631053">
            <a:off x="2064585" y="1858073"/>
            <a:ext cx="6076519" cy="4662605"/>
          </a:xfrm>
          <a:prstGeom prst="ellipse">
            <a:avLst/>
          </a:prstGeom>
          <a:noFill/>
          <a:ln w="63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85A7F6D-04FC-EA11-706F-A98D89AE4AAD}"/>
              </a:ext>
            </a:extLst>
          </p:cNvPr>
          <p:cNvSpPr txBox="1"/>
          <p:nvPr/>
        </p:nvSpPr>
        <p:spPr>
          <a:xfrm>
            <a:off x="4795839" y="2124075"/>
            <a:ext cx="3219448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CFL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文脈自由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35131EF0-CAAA-BFF3-D82B-4E12CDAA5378}"/>
              </a:ext>
            </a:extLst>
          </p:cNvPr>
          <p:cNvSpPr/>
          <p:nvPr/>
        </p:nvSpPr>
        <p:spPr>
          <a:xfrm>
            <a:off x="2200274" y="3257551"/>
            <a:ext cx="5000625" cy="3228975"/>
          </a:xfrm>
          <a:prstGeom prst="ellipse">
            <a:avLst/>
          </a:prstGeom>
          <a:noFill/>
          <a:ln w="53975"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DB0A395-84D5-F46A-0C08-37BFE92C4EF1}"/>
              </a:ext>
            </a:extLst>
          </p:cNvPr>
          <p:cNvSpPr txBox="1"/>
          <p:nvPr/>
        </p:nvSpPr>
        <p:spPr>
          <a:xfrm>
            <a:off x="3365186" y="3957638"/>
            <a:ext cx="2204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REGEX</a:t>
            </a:r>
            <a:endParaRPr kumimoji="1" lang="ja-US" altLang="en-US" sz="4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7C65D320-C58B-8768-B1ED-0C85A556DBD7}"/>
              </a:ext>
            </a:extLst>
          </p:cNvPr>
          <p:cNvSpPr/>
          <p:nvPr/>
        </p:nvSpPr>
        <p:spPr>
          <a:xfrm rot="745847">
            <a:off x="732772" y="2719762"/>
            <a:ext cx="6518124" cy="3697236"/>
          </a:xfrm>
          <a:prstGeom prst="ellipse">
            <a:avLst/>
          </a:prstGeom>
          <a:noFill/>
          <a:ln w="63500"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5157042-2E7F-B112-F50D-7A56E15C904C}"/>
              </a:ext>
            </a:extLst>
          </p:cNvPr>
          <p:cNvSpPr txBox="1"/>
          <p:nvPr/>
        </p:nvSpPr>
        <p:spPr>
          <a:xfrm>
            <a:off x="885827" y="2071686"/>
            <a:ext cx="2036135" cy="1446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REGEX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+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endParaRPr kumimoji="1" lang="ja-US" altLang="en-US" sz="5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1BEDDA2-028D-B525-441D-070971A32DA9}"/>
              </a:ext>
            </a:extLst>
          </p:cNvPr>
          <p:cNvSpPr txBox="1"/>
          <p:nvPr/>
        </p:nvSpPr>
        <p:spPr>
          <a:xfrm>
            <a:off x="5795195" y="526868"/>
            <a:ext cx="2403222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Indexed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F9FB3BF-D444-EDE2-3207-53E45BEBF7D1}"/>
              </a:ext>
            </a:extLst>
          </p:cNvPr>
          <p:cNvSpPr txBox="1"/>
          <p:nvPr/>
        </p:nvSpPr>
        <p:spPr>
          <a:xfrm>
            <a:off x="2757489" y="942974"/>
            <a:ext cx="198323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EDT0L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32F1E8-29BD-1636-DF46-03D3561E8716}"/>
              </a:ext>
            </a:extLst>
          </p:cNvPr>
          <p:cNvSpPr txBox="1"/>
          <p:nvPr/>
        </p:nvSpPr>
        <p:spPr>
          <a:xfrm>
            <a:off x="3710703" y="4657843"/>
            <a:ext cx="30710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= REGEX</a:t>
            </a:r>
          </a:p>
          <a:p>
            <a:r>
              <a:rPr kumimoji="1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+ </a:t>
            </a:r>
            <a:r>
              <a:rPr kumimoji="1" lang="ja-US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先読み</a:t>
            </a:r>
            <a:endParaRPr lang="ja-US" altLang="en-US" sz="48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E22F7EE-17D0-6D87-B9FC-798F47C7A5A2}"/>
              </a:ext>
            </a:extLst>
          </p:cNvPr>
          <p:cNvSpPr txBox="1"/>
          <p:nvPr/>
        </p:nvSpPr>
        <p:spPr>
          <a:xfrm>
            <a:off x="9153699" y="657226"/>
            <a:ext cx="2316660" cy="2123658"/>
          </a:xfrm>
          <a:custGeom>
            <a:avLst/>
            <a:gdLst>
              <a:gd name="connsiteX0" fmla="*/ 0 w 2316660"/>
              <a:gd name="connsiteY0" fmla="*/ 0 h 2123658"/>
              <a:gd name="connsiteX1" fmla="*/ 579165 w 2316660"/>
              <a:gd name="connsiteY1" fmla="*/ 0 h 2123658"/>
              <a:gd name="connsiteX2" fmla="*/ 1181497 w 2316660"/>
              <a:gd name="connsiteY2" fmla="*/ 0 h 2123658"/>
              <a:gd name="connsiteX3" fmla="*/ 1691162 w 2316660"/>
              <a:gd name="connsiteY3" fmla="*/ 0 h 2123658"/>
              <a:gd name="connsiteX4" fmla="*/ 2316660 w 2316660"/>
              <a:gd name="connsiteY4" fmla="*/ 0 h 2123658"/>
              <a:gd name="connsiteX5" fmla="*/ 2316660 w 2316660"/>
              <a:gd name="connsiteY5" fmla="*/ 552151 h 2123658"/>
              <a:gd name="connsiteX6" fmla="*/ 2316660 w 2316660"/>
              <a:gd name="connsiteY6" fmla="*/ 1040592 h 2123658"/>
              <a:gd name="connsiteX7" fmla="*/ 2316660 w 2316660"/>
              <a:gd name="connsiteY7" fmla="*/ 1571507 h 2123658"/>
              <a:gd name="connsiteX8" fmla="*/ 2316660 w 2316660"/>
              <a:gd name="connsiteY8" fmla="*/ 2123658 h 2123658"/>
              <a:gd name="connsiteX9" fmla="*/ 1806995 w 2316660"/>
              <a:gd name="connsiteY9" fmla="*/ 2123658 h 2123658"/>
              <a:gd name="connsiteX10" fmla="*/ 1204663 w 2316660"/>
              <a:gd name="connsiteY10" fmla="*/ 2123658 h 2123658"/>
              <a:gd name="connsiteX11" fmla="*/ 671831 w 2316660"/>
              <a:gd name="connsiteY11" fmla="*/ 2123658 h 2123658"/>
              <a:gd name="connsiteX12" fmla="*/ 0 w 2316660"/>
              <a:gd name="connsiteY12" fmla="*/ 2123658 h 2123658"/>
              <a:gd name="connsiteX13" fmla="*/ 0 w 2316660"/>
              <a:gd name="connsiteY13" fmla="*/ 1613980 h 2123658"/>
              <a:gd name="connsiteX14" fmla="*/ 0 w 2316660"/>
              <a:gd name="connsiteY14" fmla="*/ 1083066 h 2123658"/>
              <a:gd name="connsiteX15" fmla="*/ 0 w 2316660"/>
              <a:gd name="connsiteY15" fmla="*/ 530915 h 2123658"/>
              <a:gd name="connsiteX16" fmla="*/ 0 w 2316660"/>
              <a:gd name="connsiteY16" fmla="*/ 0 h 21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6660" h="2123658" fill="none" extrusionOk="0">
                <a:moveTo>
                  <a:pt x="0" y="0"/>
                </a:moveTo>
                <a:cubicBezTo>
                  <a:pt x="146854" y="-46131"/>
                  <a:pt x="409828" y="10252"/>
                  <a:pt x="579165" y="0"/>
                </a:cubicBezTo>
                <a:cubicBezTo>
                  <a:pt x="748502" y="-10252"/>
                  <a:pt x="983576" y="39189"/>
                  <a:pt x="1181497" y="0"/>
                </a:cubicBezTo>
                <a:cubicBezTo>
                  <a:pt x="1379418" y="-39189"/>
                  <a:pt x="1505208" y="1962"/>
                  <a:pt x="1691162" y="0"/>
                </a:cubicBezTo>
                <a:cubicBezTo>
                  <a:pt x="1877117" y="-1962"/>
                  <a:pt x="2117180" y="55399"/>
                  <a:pt x="2316660" y="0"/>
                </a:cubicBezTo>
                <a:cubicBezTo>
                  <a:pt x="2323161" y="190248"/>
                  <a:pt x="2315450" y="305909"/>
                  <a:pt x="2316660" y="552151"/>
                </a:cubicBezTo>
                <a:cubicBezTo>
                  <a:pt x="2317870" y="798393"/>
                  <a:pt x="2302734" y="821737"/>
                  <a:pt x="2316660" y="1040592"/>
                </a:cubicBezTo>
                <a:cubicBezTo>
                  <a:pt x="2330586" y="1259447"/>
                  <a:pt x="2276939" y="1398953"/>
                  <a:pt x="2316660" y="1571507"/>
                </a:cubicBezTo>
                <a:cubicBezTo>
                  <a:pt x="2356381" y="1744061"/>
                  <a:pt x="2281426" y="1983967"/>
                  <a:pt x="2316660" y="2123658"/>
                </a:cubicBezTo>
                <a:cubicBezTo>
                  <a:pt x="2208432" y="2174494"/>
                  <a:pt x="2043900" y="2099743"/>
                  <a:pt x="1806995" y="2123658"/>
                </a:cubicBezTo>
                <a:cubicBezTo>
                  <a:pt x="1570091" y="2147573"/>
                  <a:pt x="1337358" y="2116824"/>
                  <a:pt x="1204663" y="2123658"/>
                </a:cubicBezTo>
                <a:cubicBezTo>
                  <a:pt x="1071968" y="2130492"/>
                  <a:pt x="849477" y="2086882"/>
                  <a:pt x="671831" y="2123658"/>
                </a:cubicBezTo>
                <a:cubicBezTo>
                  <a:pt x="494185" y="2160434"/>
                  <a:pt x="172347" y="2043486"/>
                  <a:pt x="0" y="2123658"/>
                </a:cubicBezTo>
                <a:cubicBezTo>
                  <a:pt x="-8881" y="1878754"/>
                  <a:pt x="29992" y="1832991"/>
                  <a:pt x="0" y="1613980"/>
                </a:cubicBezTo>
                <a:cubicBezTo>
                  <a:pt x="-29992" y="1394969"/>
                  <a:pt x="44726" y="1206407"/>
                  <a:pt x="0" y="1083066"/>
                </a:cubicBezTo>
                <a:cubicBezTo>
                  <a:pt x="-44726" y="959725"/>
                  <a:pt x="27074" y="749017"/>
                  <a:pt x="0" y="530915"/>
                </a:cubicBezTo>
                <a:cubicBezTo>
                  <a:pt x="-27074" y="312813"/>
                  <a:pt x="29486" y="251248"/>
                  <a:pt x="0" y="0"/>
                </a:cubicBezTo>
                <a:close/>
              </a:path>
              <a:path w="2316660" h="2123658" stroke="0" extrusionOk="0">
                <a:moveTo>
                  <a:pt x="0" y="0"/>
                </a:moveTo>
                <a:cubicBezTo>
                  <a:pt x="192853" y="-41013"/>
                  <a:pt x="326530" y="17980"/>
                  <a:pt x="555998" y="0"/>
                </a:cubicBezTo>
                <a:cubicBezTo>
                  <a:pt x="785466" y="-17980"/>
                  <a:pt x="849027" y="51450"/>
                  <a:pt x="1065664" y="0"/>
                </a:cubicBezTo>
                <a:cubicBezTo>
                  <a:pt x="1282301" y="-51450"/>
                  <a:pt x="1429500" y="7476"/>
                  <a:pt x="1691162" y="0"/>
                </a:cubicBezTo>
                <a:cubicBezTo>
                  <a:pt x="1952824" y="-7476"/>
                  <a:pt x="2161352" y="31327"/>
                  <a:pt x="2316660" y="0"/>
                </a:cubicBezTo>
                <a:cubicBezTo>
                  <a:pt x="2343719" y="230968"/>
                  <a:pt x="2263312" y="397854"/>
                  <a:pt x="2316660" y="509678"/>
                </a:cubicBezTo>
                <a:cubicBezTo>
                  <a:pt x="2370008" y="621502"/>
                  <a:pt x="2305012" y="832592"/>
                  <a:pt x="2316660" y="998119"/>
                </a:cubicBezTo>
                <a:cubicBezTo>
                  <a:pt x="2328308" y="1163646"/>
                  <a:pt x="2262673" y="1322108"/>
                  <a:pt x="2316660" y="1529034"/>
                </a:cubicBezTo>
                <a:cubicBezTo>
                  <a:pt x="2370647" y="1735960"/>
                  <a:pt x="2269683" y="1975135"/>
                  <a:pt x="2316660" y="2123658"/>
                </a:cubicBezTo>
                <a:cubicBezTo>
                  <a:pt x="2135992" y="2152845"/>
                  <a:pt x="1943199" y="2090254"/>
                  <a:pt x="1783828" y="2123658"/>
                </a:cubicBezTo>
                <a:cubicBezTo>
                  <a:pt x="1624457" y="2157062"/>
                  <a:pt x="1472870" y="2098805"/>
                  <a:pt x="1204663" y="2123658"/>
                </a:cubicBezTo>
                <a:cubicBezTo>
                  <a:pt x="936456" y="2148511"/>
                  <a:pt x="880749" y="2092869"/>
                  <a:pt x="625498" y="2123658"/>
                </a:cubicBezTo>
                <a:cubicBezTo>
                  <a:pt x="370248" y="2154447"/>
                  <a:pt x="186421" y="2115960"/>
                  <a:pt x="0" y="2123658"/>
                </a:cubicBezTo>
                <a:cubicBezTo>
                  <a:pt x="-47607" y="1878776"/>
                  <a:pt x="18976" y="1731642"/>
                  <a:pt x="0" y="1550270"/>
                </a:cubicBezTo>
                <a:cubicBezTo>
                  <a:pt x="-18976" y="1368898"/>
                  <a:pt x="33229" y="1107084"/>
                  <a:pt x="0" y="976883"/>
                </a:cubicBezTo>
                <a:cubicBezTo>
                  <a:pt x="-33229" y="846682"/>
                  <a:pt x="73694" y="263176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REGEX</a:t>
            </a:r>
            <a:b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+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+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先読み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7E3750B-626A-2C41-6B81-3FE47824D99F}"/>
              </a:ext>
            </a:extLst>
          </p:cNvPr>
          <p:cNvSpPr txBox="1"/>
          <p:nvPr/>
        </p:nvSpPr>
        <p:spPr>
          <a:xfrm>
            <a:off x="8314015" y="3471864"/>
            <a:ext cx="3961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NSPACE[ log(N) ]</a:t>
            </a:r>
            <a:b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(= NL, NLOG)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7" name="等号 26">
            <a:extLst>
              <a:ext uri="{FF2B5EF4-FFF2-40B4-BE49-F238E27FC236}">
                <a16:creationId xmlns:a16="http://schemas.microsoft.com/office/drawing/2014/main" id="{96CD2A52-2B42-E347-61CF-72136A6CC98C}"/>
              </a:ext>
            </a:extLst>
          </p:cNvPr>
          <p:cNvSpPr/>
          <p:nvPr/>
        </p:nvSpPr>
        <p:spPr>
          <a:xfrm rot="5400000">
            <a:off x="9236869" y="2857504"/>
            <a:ext cx="778667" cy="66436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46EA87-E649-663E-6546-28B42D56522E}"/>
              </a:ext>
            </a:extLst>
          </p:cNvPr>
          <p:cNvSpPr txBox="1"/>
          <p:nvPr/>
        </p:nvSpPr>
        <p:spPr>
          <a:xfrm>
            <a:off x="201882" y="0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言語の表現力の図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76DD46-47B5-C38C-6847-771EDF019EED}"/>
              </a:ext>
            </a:extLst>
          </p:cNvPr>
          <p:cNvSpPr txBox="1"/>
          <p:nvPr/>
        </p:nvSpPr>
        <p:spPr>
          <a:xfrm>
            <a:off x="9966960" y="2849880"/>
            <a:ext cx="196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4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NEW</a:t>
            </a:r>
            <a:r>
              <a:rPr kumimoji="1" lang="en-US" altLang="ja-US" sz="4400" b="1" i="1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!!</a:t>
            </a:r>
            <a:endParaRPr kumimoji="1" lang="ja-US" altLang="en-US" sz="4400" b="1" i="1">
              <a:solidFill>
                <a:srgbClr val="FF0000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E3A4D7-7A5D-C51C-B668-E1751A25C402}"/>
              </a:ext>
            </a:extLst>
          </p:cNvPr>
          <p:cNvSpPr txBox="1"/>
          <p:nvPr/>
        </p:nvSpPr>
        <p:spPr>
          <a:xfrm>
            <a:off x="8477250" y="4880253"/>
            <a:ext cx="342519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非決定性・対数領域</a:t>
            </a:r>
            <a:b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チューリング機械</a:t>
            </a:r>
            <a:b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ja-US" altLang="en-US" sz="2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の受理する言語クラス</a:t>
            </a:r>
            <a:endParaRPr lang="ja-US" altLang="en-US" sz="28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04EE591-F0EF-CD79-CC19-67D05BD146D2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2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76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15" grpId="0" animBg="1"/>
      <p:bldP spid="14" grpId="0" animBg="1"/>
      <p:bldP spid="24" grpId="0" animBg="1"/>
      <p:bldP spid="11" grpId="0" animBg="1"/>
      <p:bldP spid="10" grpId="0" animBg="1"/>
      <p:bldP spid="18" grpId="0" animBg="1"/>
      <p:bldP spid="20" grpId="0" animBg="1"/>
      <p:bldP spid="6" grpId="0"/>
      <p:bldP spid="16" grpId="0" animBg="1"/>
      <p:bldP spid="22" grpId="0"/>
      <p:bldP spid="27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72A4C3F4-AEAE-0346-BC42-6F525CF2A8C7}"/>
              </a:ext>
            </a:extLst>
          </p:cNvPr>
          <p:cNvSpPr/>
          <p:nvPr/>
        </p:nvSpPr>
        <p:spPr>
          <a:xfrm>
            <a:off x="944880" y="3672840"/>
            <a:ext cx="944880" cy="62484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8C8FC821-7270-5DD1-0DC3-F5A6311A1EF1}"/>
              </a:ext>
            </a:extLst>
          </p:cNvPr>
          <p:cNvSpPr/>
          <p:nvPr/>
        </p:nvSpPr>
        <p:spPr>
          <a:xfrm>
            <a:off x="6050280" y="4983480"/>
            <a:ext cx="944880" cy="73152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F1BA48BD-941E-606E-1DFA-17609C48A103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0AD523E1-E737-E8EB-1D20-43AD33FD2D45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1A0A8A69-FF53-5525-D9E7-AFCAFC33465A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7B3A1BE9-4B8B-5E5B-7E2B-8CC68C15EE65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3FA2C63-BD0F-F82D-C71E-71A298890CFE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7AF7C434-74A1-BDAC-3B10-16AB19288363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84D35420-A304-3155-2C1A-799B23DF5D3C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7D5A3039-7C9B-016B-83A1-5848D1693534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279CA38D-4714-49CD-4A7A-5FDB208B528F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8655FF85-97B8-99E1-A7BF-613D4981FCF4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4EB8B064-991B-6BC9-69A4-18199C8F6785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CF66FDF8-4BAB-2881-E8E4-A14B10ED1D67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B13700E1-4BD9-4422-1AC1-A2B2696D4D2E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3222F2A9-C30A-0FD8-9FC9-18C7CD2A0C28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90266405-94CA-07F7-8DFA-6CB42D504CFD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0E7108CB-69B9-3786-1421-54DCCA3880F5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4B6CB87-0142-7C71-0A7B-A76F1C0968F9}"/>
              </a:ext>
            </a:extLst>
          </p:cNvPr>
          <p:cNvSpPr txBox="1"/>
          <p:nvPr/>
        </p:nvSpPr>
        <p:spPr>
          <a:xfrm>
            <a:off x="0" y="2072640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有向グラフの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到達可能性判定</a:t>
            </a: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C6B6ECA2-7EAE-99E4-C66D-B8D17ED91366}"/>
              </a:ext>
            </a:extLst>
          </p:cNvPr>
          <p:cNvGrpSpPr/>
          <p:nvPr/>
        </p:nvGrpSpPr>
        <p:grpSpPr>
          <a:xfrm>
            <a:off x="167640" y="2286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DFF46F60-6AFC-0127-ACFE-B2AD24D68D02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B6CD59C-1BCE-4CE7-F76A-825E0E3B3BC8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24A0CE84-FDD6-3185-54ED-778915269C7B}"/>
              </a:ext>
            </a:extLst>
          </p:cNvPr>
          <p:cNvGrpSpPr/>
          <p:nvPr/>
        </p:nvGrpSpPr>
        <p:grpSpPr>
          <a:xfrm>
            <a:off x="10439400" y="230124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454CF0BF-112A-2828-812E-B5E2BDCA5A70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EBB4E8C-E4FF-FB23-25B6-5C417D577AB1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A9FA43-288C-0190-5CAD-D6227B0FFD90}"/>
              </a:ext>
            </a:extLst>
          </p:cNvPr>
          <p:cNvSpPr txBox="1"/>
          <p:nvPr/>
        </p:nvSpPr>
        <p:spPr>
          <a:xfrm>
            <a:off x="944880" y="4160520"/>
            <a:ext cx="458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76D9AD-3CC8-0080-8AAE-E0627181D7AE}"/>
              </a:ext>
            </a:extLst>
          </p:cNvPr>
          <p:cNvSpPr txBox="1"/>
          <p:nvPr/>
        </p:nvSpPr>
        <p:spPr>
          <a:xfrm>
            <a:off x="6934200" y="5013960"/>
            <a:ext cx="450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t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48CEED0-16C0-9E21-6829-E24095C34F56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84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 animBg="1"/>
      <p:bldP spid="62" grpId="0" animBg="1"/>
      <p:bldP spid="17" grpId="0"/>
      <p:bldP spid="2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CEDA7-9E50-4DDC-BA5D-BD07DC47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5A16B25-8652-18B8-2315-8951E999CF02}"/>
              </a:ext>
            </a:extLst>
          </p:cNvPr>
          <p:cNvSpPr/>
          <p:nvPr/>
        </p:nvSpPr>
        <p:spPr>
          <a:xfrm>
            <a:off x="944880" y="3672840"/>
            <a:ext cx="944880" cy="62484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E98DC942-CF1E-73A8-8733-4C5C20578C1F}"/>
              </a:ext>
            </a:extLst>
          </p:cNvPr>
          <p:cNvSpPr/>
          <p:nvPr/>
        </p:nvSpPr>
        <p:spPr>
          <a:xfrm>
            <a:off x="6050280" y="4983480"/>
            <a:ext cx="944880" cy="73152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1AEA88-F1BF-7C20-668D-49A0A4DC2E95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091204B9-9DC8-7C12-9D21-2B1CBFDB9079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0930B52D-D30C-5061-345A-174384E2CED9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DA95BC0B-FD92-4CA2-8E2D-8E1167FBAA01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0CE8098F-84DD-934E-5DD3-1E3E437F67B6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5938D0B0-61C6-1956-4848-CFEF835D1AF1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4B01084-6722-7FEB-242E-0E77FBABC2B4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AD5E3EDA-EB38-0C43-F3D8-A922FFF643B7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ED99F597-11AA-F06F-C406-F69D2FE1523C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C61570F4-9AD7-D1DB-A53D-DD7D901B66FA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3506ADBF-1EBA-20E8-6552-65373751D85C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4127B9A1-75A8-8E68-3A0E-65016E8A1055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E0830EAF-C47A-FC8F-4A35-4F9866950015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B71B836A-6DEC-29FD-80B0-599D4E6F29F7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E6FA7FA9-2909-EECC-6A55-17DF4D5B6141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DC7D82AC-9A94-57E8-2A8F-BE46FAF69C16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6FC07A1-1702-AA43-3810-E1F706F2C121}"/>
              </a:ext>
            </a:extLst>
          </p:cNvPr>
          <p:cNvSpPr txBox="1"/>
          <p:nvPr/>
        </p:nvSpPr>
        <p:spPr>
          <a:xfrm>
            <a:off x="182880" y="5770245"/>
            <a:ext cx="11841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(?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2DDFFF3-7C60-98AD-9F8A-9F1EC94D1921}"/>
              </a:ext>
            </a:extLst>
          </p:cNvPr>
          <p:cNvSpPr txBox="1"/>
          <p:nvPr/>
        </p:nvSpPr>
        <p:spPr>
          <a:xfrm>
            <a:off x="0" y="2072640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有向グラフの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到達可能性判定</a:t>
            </a: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85D04A29-F356-200D-72A9-28ACD87CC0BC}"/>
              </a:ext>
            </a:extLst>
          </p:cNvPr>
          <p:cNvGrpSpPr/>
          <p:nvPr/>
        </p:nvGrpSpPr>
        <p:grpSpPr>
          <a:xfrm>
            <a:off x="167640" y="2286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6264349C-0738-C39E-E10B-B21F80326583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A7AA314-F750-022A-67B7-461891EB4F83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2F1FBBE3-1586-AD54-2C3F-7A1ED9F22879}"/>
              </a:ext>
            </a:extLst>
          </p:cNvPr>
          <p:cNvGrpSpPr/>
          <p:nvPr/>
        </p:nvGrpSpPr>
        <p:grpSpPr>
          <a:xfrm>
            <a:off x="10439400" y="230124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C7CA9313-3B4D-99D9-ABBC-0BA0B270CF1E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4FE258D-07FD-D39F-3EA7-1550DC5FB12B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A73F095-BC2A-4C7F-8AE9-CCBA4F357F4B}"/>
              </a:ext>
            </a:extLst>
          </p:cNvPr>
          <p:cNvSpPr txBox="1"/>
          <p:nvPr/>
        </p:nvSpPr>
        <p:spPr>
          <a:xfrm>
            <a:off x="944880" y="4160520"/>
            <a:ext cx="458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1DCE48C-2634-6DEC-2976-7953C0D6C2C8}"/>
              </a:ext>
            </a:extLst>
          </p:cNvPr>
          <p:cNvSpPr txBox="1"/>
          <p:nvPr/>
        </p:nvSpPr>
        <p:spPr>
          <a:xfrm>
            <a:off x="6934200" y="5013960"/>
            <a:ext cx="450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t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1D8E690-1589-630E-877D-063E783FE43D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24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01C27-07A3-E1E9-343C-C4E1BC94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08CA2DA-C8B6-AA8A-074C-E891A425183B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42F19C6-E09A-F9A8-4AD9-24A9757FC054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7A196DE0-AA63-62C6-F6E1-3E5EE962E1A5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CC72D184-2418-D9FA-77B1-882FC56BF5A5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61FAA082-5021-F00B-7562-E934ABF0A6AC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8D8E9FFA-B9AF-0B41-9DF6-AD7F2C8938CD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15883512-7A27-E315-A94F-C1719CC38AAB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30092085-43AA-386D-F95C-3265110D86E3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6DB57159-8280-F96A-B87A-F59DF065BDBE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08E505DF-D546-ADF8-7813-F2F97B3263C3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D98F9D0F-2463-6B66-529C-7E7450FAE8B3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F8A1419-D475-E342-6891-6D94F2B686A6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1FE71959-4903-DD10-5836-34E9EB7F62CA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D30F357-DB28-0B08-F3AA-F43E401568AF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95EC0321-CD4F-77FB-CCFD-8AEF102BE2B9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DA2E57AD-A6D9-BBC4-C366-3C2CF72AA967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AFB39E44-25A4-7B7C-1A3B-EE99CF702B21}"/>
              </a:ext>
            </a:extLst>
          </p:cNvPr>
          <p:cNvSpPr txBox="1"/>
          <p:nvPr/>
        </p:nvSpPr>
        <p:spPr>
          <a:xfrm>
            <a:off x="182880" y="5770245"/>
            <a:ext cx="11841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(?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88718D8-D7BE-F52E-502C-E3DF5BA3B7D7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91582A1A-FBAF-08BB-E45D-62DBF9A4FBFB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319B8E36-37FC-31BE-3D90-3D767C43C730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6A59A4CB-9B38-8D25-BFE0-2C3A1E8147A7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AF142CF7-C3D9-17A8-5B1C-4ACF0E3E8F82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5269F6B-E12C-AF37-805D-A7E8CDC9C5EC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FAED01F-AD9F-11F5-10EC-5837E392B677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DCF38E3-A362-16D7-EE88-240E68E3896E}"/>
              </a:ext>
            </a:extLst>
          </p:cNvPr>
          <p:cNvSpPr txBox="1"/>
          <p:nvPr/>
        </p:nvSpPr>
        <p:spPr>
          <a:xfrm>
            <a:off x="441960" y="33375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</p:spTree>
    <p:extLst>
      <p:ext uri="{BB962C8B-B14F-4D97-AF65-F5344CB8AC3E}">
        <p14:creationId xmlns:p14="http://schemas.microsoft.com/office/powerpoint/2010/main" val="1523155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740DE-11B3-B30E-00B4-376A37610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A522956E-3907-F0F1-8C9D-10BB6CFA8C3D}"/>
              </a:ext>
            </a:extLst>
          </p:cNvPr>
          <p:cNvSpPr/>
          <p:nvPr/>
        </p:nvSpPr>
        <p:spPr>
          <a:xfrm>
            <a:off x="152400" y="5684520"/>
            <a:ext cx="2133600" cy="89916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D1B2FB1-2C8C-C150-3746-BFB4DA877010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8100B67-72E2-AB03-7C55-9FBBF041B883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71D279C4-D54D-D796-CD55-1F4BFE0DB83C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04E2C87B-B6C1-711F-4E6E-34890B2CCE0A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635124FB-6CA6-7EA2-7524-38453D86F706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E8A55216-581C-A541-4550-C34D4DE6D8E0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2E4FF81C-4C0C-D18C-FE13-FB481F755424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B4019A02-F5CC-C21C-5E3F-F49AF3FBA0FF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EFF18E2B-C472-EF0D-DE9F-53816B69C9C6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D1681D28-F421-497B-C6A8-8672E6774054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1E63D78F-C555-B272-9CDF-61A16138C26E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CACF943-73D2-382F-6F1C-FF08FE03929C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C7FAF92E-8CB3-755D-D7AF-61BFA2850009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BD3768-7124-6AC9-B207-15CE6934F1D4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BA20DDEB-0778-EBD6-7319-27AF6CFB5F55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96AECCFA-4ECE-F95C-7DBC-14FF57538B3B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4AC45EC-BEBE-5C53-4BF6-53A389FA3CFA}"/>
              </a:ext>
            </a:extLst>
          </p:cNvPr>
          <p:cNvSpPr txBox="1"/>
          <p:nvPr/>
        </p:nvSpPr>
        <p:spPr>
          <a:xfrm>
            <a:off x="182880" y="5770245"/>
            <a:ext cx="11841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(?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487C25BF-D6C0-74C4-FA7B-2484423B31DB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7A9AF9FB-29F8-1562-8D14-F43811D701D7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0A525F4-5077-3AE7-83AF-425E987D4067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CC7AF855-8ADD-7277-C487-834A9DC3AFAA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E8AAEE4E-7A11-920F-4EB9-C4498736DA63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13EE8EA0-B8AF-8D59-FD60-AE34B03870F9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09180EA-26C3-8EA4-665D-330B21A85A01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C71C363-FFF8-69EC-6B8A-E2E737E0652D}"/>
              </a:ext>
            </a:extLst>
          </p:cNvPr>
          <p:cNvSpPr txBox="1"/>
          <p:nvPr/>
        </p:nvSpPr>
        <p:spPr>
          <a:xfrm>
            <a:off x="1463040" y="33528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77A039CF-150A-180E-CAF3-3DD781695C01}"/>
              </a:ext>
            </a:extLst>
          </p:cNvPr>
          <p:cNvSpPr/>
          <p:nvPr/>
        </p:nvSpPr>
        <p:spPr>
          <a:xfrm>
            <a:off x="1280160" y="21336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469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58BDE-9F25-B62E-5FB6-D0460A62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CCE6D87D-285F-5666-AC9B-AEC48E307EC7}"/>
              </a:ext>
            </a:extLst>
          </p:cNvPr>
          <p:cNvSpPr/>
          <p:nvPr/>
        </p:nvSpPr>
        <p:spPr>
          <a:xfrm>
            <a:off x="2194560" y="5715000"/>
            <a:ext cx="670560" cy="89916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6173C80-74E8-B774-9959-B3C24B229362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A472F46-42CC-E16C-D9DA-2E73577E7D83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F4CDAAF7-D108-E269-104C-BA9284F72948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7DF87FC1-3AA4-5998-724E-28A1D490A8B7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B0920F87-0E54-B07B-D349-964904E9F762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5FDE99B0-A78E-0B11-0311-B1D2023CC73B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80BDD86-8D8C-520F-5856-1F9AABF28A04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D3CDB893-FA60-1D17-62FF-C6A6EFA4B66F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91ACF31-AFE6-6813-EA15-16F0CF457630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04D42097-5D7D-02D9-9B96-ACEC985317C3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9DF7CA6F-1C95-4790-B366-E2253EE36840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4F37EB5A-766B-8649-4A5D-D1471F5AD9E1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BC09944-AFF0-6864-7599-1A0514B779B7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770C83E-2D3E-2F20-DD5D-B7680258C61B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1C04FDB5-4006-FE71-7BA8-1F4C01B540BB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4B90FC6E-505A-8BDD-02DE-7B5D3B0C1872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5B8F0E1-3642-FD8C-E832-00051A371A6E}"/>
              </a:ext>
            </a:extLst>
          </p:cNvPr>
          <p:cNvSpPr txBox="1"/>
          <p:nvPr/>
        </p:nvSpPr>
        <p:spPr>
          <a:xfrm>
            <a:off x="182880" y="5770245"/>
            <a:ext cx="11841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(?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500357E-B37D-4F01-22CD-3334709DE899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2E5FA379-40C8-8BAC-503B-93DA9B6D7BE9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0E3553FB-E496-6450-3E71-1EDDCB4E33C8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F7804083-AFAF-D231-F280-F8F03C2859EE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76D6CB29-642F-39D1-9D9A-9383C6C6F4E2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CF8112F-0436-364A-D964-E8328E67B78D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86D3D98-AC56-7C7B-FCFE-65F1BC5EB6C0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B58B96C-BEE3-C7D2-1FD1-A30D07F914DC}"/>
              </a:ext>
            </a:extLst>
          </p:cNvPr>
          <p:cNvSpPr txBox="1"/>
          <p:nvPr/>
        </p:nvSpPr>
        <p:spPr>
          <a:xfrm>
            <a:off x="1996440" y="33528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8C4B7872-96E4-6CD8-828C-9FDC66C22718}"/>
              </a:ext>
            </a:extLst>
          </p:cNvPr>
          <p:cNvSpPr/>
          <p:nvPr/>
        </p:nvSpPr>
        <p:spPr>
          <a:xfrm>
            <a:off x="1280160" y="21336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484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1F51-6A5E-472E-6A3F-605AAD9F1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48FF6129-453D-A551-EC51-5DCB82FD0CE4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8EEEF59-10DB-1694-42BF-3D1F3B158B4C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ED2C1D96-4540-F24C-9C9B-9FAF0F8CCA2B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FF871B9-D4E3-34D4-6088-B16D1E4C7A5E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57624F8C-D102-29C6-B8D1-E13683DFBF6F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9DCC6643-EF27-033C-212D-13878C047339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BFF87CB-A1EE-40A5-E8FA-4EF4834300AC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6DF579FD-A66F-83EB-E808-CD55337CADD7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25A06494-0344-3ADC-68E8-F0F99E4FE4B8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8FC29EC2-5D2C-ADA8-F5B2-877077CB4D10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C5AE5E8B-6833-607D-2FDC-652046324778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A0E28EE2-07FC-8213-5A90-5A0ACD188B72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E2B47B9E-BD53-C1BA-94D4-45EF38A26DC4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FDBDB457-65E8-AC19-1D05-1E21F02BD9A3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E9B124AC-3A6E-F68B-BDA8-5A6D8457BF6D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209271C5-ED69-DF90-2EAB-05B2B6E8110E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6B7975E-0AB3-C2AF-9181-C7ACFFFC7B72}"/>
              </a:ext>
            </a:extLst>
          </p:cNvPr>
          <p:cNvSpPr txBox="1"/>
          <p:nvPr/>
        </p:nvSpPr>
        <p:spPr>
          <a:xfrm>
            <a:off x="182880" y="5694045"/>
            <a:ext cx="1184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4400" baseline="-25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FE983813-8BEE-3C22-29A6-163D2F7CE609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43FA9A9F-0725-F113-9B45-CC2764FD9CF2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559E07B-D5EC-2E88-9DDC-F4F783E7FE7A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79BB4368-BE81-D8E7-1276-430D2AEB4FD6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EA59896B-8A47-53E3-5ABF-6242B9C85E6C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574022F-8A51-4025-01F5-7CAABE327377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9251571-EC2A-E0C1-9BDA-3ADF9AD8614F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100737D-3AF3-43F5-0635-2C74978E45CF}"/>
              </a:ext>
            </a:extLst>
          </p:cNvPr>
          <p:cNvSpPr txBox="1"/>
          <p:nvPr/>
        </p:nvSpPr>
        <p:spPr>
          <a:xfrm rot="20811823">
            <a:off x="2194561" y="263652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8F85004-20E3-70EC-4683-3C270902A9A5}"/>
              </a:ext>
            </a:extLst>
          </p:cNvPr>
          <p:cNvSpPr txBox="1"/>
          <p:nvPr/>
        </p:nvSpPr>
        <p:spPr>
          <a:xfrm>
            <a:off x="1996440" y="33528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FECB1682-D999-CB1D-B624-F32B4AEC6C88}"/>
              </a:ext>
            </a:extLst>
          </p:cNvPr>
          <p:cNvSpPr/>
          <p:nvPr/>
        </p:nvSpPr>
        <p:spPr>
          <a:xfrm>
            <a:off x="1280160" y="21336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32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61BF5-4B64-FD7B-B6C7-D159602E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CA8B8535-E557-46F1-7F5E-A92F4B3B2AFE}"/>
              </a:ext>
            </a:extLst>
          </p:cNvPr>
          <p:cNvSpPr/>
          <p:nvPr/>
        </p:nvSpPr>
        <p:spPr>
          <a:xfrm>
            <a:off x="4053840" y="5715000"/>
            <a:ext cx="4953000" cy="89916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62EF72B-4D8D-AD67-C2DC-3E050B22CF67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A583075-4132-A148-E224-EA520BEF616E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C4C36D77-BB06-0163-CCFA-48FB0FE58FDA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6058E69-BF70-4E54-849F-A9358C2A7E20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CBD71602-D290-3039-CADC-2B2E06EF607C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863FD851-BCD7-E27B-F707-DD648AA0E58F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58A03BF5-F7F0-0218-72D9-30D0BD73364B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AA2A74EA-18B2-3443-EE83-61951B9271A1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6F22946A-DD61-C267-7171-7D87AAFEE015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711ECC9C-C930-B36B-1424-9ABA89947686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FC7FF03C-F7A4-2829-8BAE-0B0FB6815A7D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11437ED8-F5B6-3503-5692-515919F42775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12239B0D-AA4B-3C13-503D-1F60F58384CA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66250F9F-6C6F-5087-6985-79408C998FE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C3427835-A379-5BC5-3245-020789E90E58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DC13F33E-008C-10FE-8073-CA14C5D8F446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FA3016F-F142-1B2A-51B4-5A3114A2FE31}"/>
              </a:ext>
            </a:extLst>
          </p:cNvPr>
          <p:cNvSpPr txBox="1"/>
          <p:nvPr/>
        </p:nvSpPr>
        <p:spPr>
          <a:xfrm>
            <a:off x="182880" y="5694045"/>
            <a:ext cx="1184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4400" baseline="-25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4ED983EC-F672-18A0-BFC4-7170F81C3516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090B5138-BBCA-6867-6F3A-C493930C2845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A8DA521-518D-C05F-41C8-C84F63298FCA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7A28FA49-6703-9EA6-EF3B-A48E41A4B32D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2F8EDB27-2894-B640-4915-93D06AA99C6E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FBD7C78-C33B-579A-8368-E72097AD05A9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39B6E6-B40D-1E73-5394-CD2D438C9F13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C7FBF61-FC35-8D48-C2D7-125FFB756B75}"/>
              </a:ext>
            </a:extLst>
          </p:cNvPr>
          <p:cNvSpPr txBox="1"/>
          <p:nvPr/>
        </p:nvSpPr>
        <p:spPr>
          <a:xfrm>
            <a:off x="4922520" y="32766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22293805-EC13-4D8B-AEE1-FA18F79E7CC4}"/>
              </a:ext>
            </a:extLst>
          </p:cNvPr>
          <p:cNvSpPr/>
          <p:nvPr/>
        </p:nvSpPr>
        <p:spPr>
          <a:xfrm>
            <a:off x="3017520" y="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E1EC644-952B-FA36-5B2E-FD9B14DEB003}"/>
              </a:ext>
            </a:extLst>
          </p:cNvPr>
          <p:cNvSpPr txBox="1"/>
          <p:nvPr/>
        </p:nvSpPr>
        <p:spPr>
          <a:xfrm rot="20811823">
            <a:off x="2194561" y="301752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📌</a:t>
            </a:r>
          </a:p>
        </p:txBody>
      </p:sp>
    </p:spTree>
    <p:extLst>
      <p:ext uri="{BB962C8B-B14F-4D97-AF65-F5344CB8AC3E}">
        <p14:creationId xmlns:p14="http://schemas.microsoft.com/office/powerpoint/2010/main" val="2644773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CFD9-85D1-93C4-BB3D-C072422F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7F5EFC4-53ED-3142-5716-47871A08C65F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ECB77E3-97D3-F0AB-912B-BD8C08191CD7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72190E2D-0373-1BD3-ABE9-A4C14B42CEFE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BD8F547-4904-C255-8B2F-91F9B14B5A49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77361FF2-D646-725E-B914-0B896428E430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50E59F1-1FC3-A4E4-6671-39BE9A929228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D615E5AE-DD8B-B88B-EBD0-E4C53C604F0D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7C01FE7E-2E4F-EB33-2630-78EB0D529A4A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94C85346-D5A4-C7AC-F703-B285C7F2B6CC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53E7C8BD-6A2A-C2A4-1F4D-205681DCDEC7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749BDAAD-68F4-65D8-05C8-B0BB3AABD6FE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B07334AD-B707-935E-5D16-C246A1AD4140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37736C8F-3846-58BA-6C2A-470F98C05AC3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FA57E5C1-FE14-8CE7-6A0B-B9CD457E5688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87FE2B8D-1132-E95D-AB7C-491D03370080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53C482ED-69E0-2418-0225-1921AA515F93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B550942-2DCF-C63D-5A32-7BE439D47898}"/>
              </a:ext>
            </a:extLst>
          </p:cNvPr>
          <p:cNvSpPr txBox="1"/>
          <p:nvPr/>
        </p:nvSpPr>
        <p:spPr>
          <a:xfrm>
            <a:off x="182880" y="5694045"/>
            <a:ext cx="1184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4400" baseline="-25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448CF709-9D18-D491-54DF-F96EC5E2E960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77E18F6E-8906-B5CD-2B6C-311587F67444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D079802-9A4E-F0F8-071D-131AA3EF6679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C85C60B-EFC4-1D56-2810-BB098BEE8D77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4C62719E-B350-2C50-3A6C-2F963BED9965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478B9FD-04AB-FD49-CA68-71EE9315E6A2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89D1185-62B5-3925-73A4-252880956088}"/>
              </a:ext>
            </a:extLst>
          </p:cNvPr>
          <p:cNvSpPr txBox="1"/>
          <p:nvPr/>
        </p:nvSpPr>
        <p:spPr>
          <a:xfrm>
            <a:off x="1965960" y="31851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942939F7-D1BC-8A44-A7BA-4BE7BD9C73C6}"/>
              </a:ext>
            </a:extLst>
          </p:cNvPr>
          <p:cNvSpPr/>
          <p:nvPr/>
        </p:nvSpPr>
        <p:spPr>
          <a:xfrm>
            <a:off x="3017520" y="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D48A01C-D52C-70FF-DF8E-5742470DC0D6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7071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4FA31-F2A5-9923-467A-D9A6C6B38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C911DE9D-9C86-D5B0-9279-34F8EEEDF91A}"/>
              </a:ext>
            </a:extLst>
          </p:cNvPr>
          <p:cNvSpPr/>
          <p:nvPr/>
        </p:nvSpPr>
        <p:spPr>
          <a:xfrm>
            <a:off x="4053840" y="5715000"/>
            <a:ext cx="4953000" cy="89916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578E149-4F47-6A0B-F2E5-3CD214C7661E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4903A3E-3B3E-6367-F2EE-5417DA51C6A5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62D823BF-66B2-725C-7E72-1BC8CA828F94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CD6FA557-6D5F-3A1C-E08C-13A016610105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6D1FDA2-0EB1-F187-A2BD-3144E22643F1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DF82ED2-E7A8-2520-1C7C-D4A478AAD29D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DC7A1F47-8AAC-37A6-305A-97B9923A6F98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D1377B1E-4CB9-BADE-A9D0-6189B4F8CF14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42B1C18B-E903-2C2E-09FE-2E31B28B9ACE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69807B81-B55B-F98D-3DFD-49C8D949F27D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F346565E-F90A-CF18-3798-6C9A92CB4FBC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361E7173-C784-8592-A93A-EB0F33EB0275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A6115844-C375-2A6F-AC69-C80232231EBD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D2E3296B-2324-88C2-BE7E-34AF70584EF4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24C8CEC4-8B0E-2B3E-F8B6-AC48064E8C7D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D085C1BF-EE8C-0CDE-B3DB-2C068CB589F5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1094BEC6-27E0-8965-89FD-57D92154B00F}"/>
              </a:ext>
            </a:extLst>
          </p:cNvPr>
          <p:cNvSpPr txBox="1"/>
          <p:nvPr/>
        </p:nvSpPr>
        <p:spPr>
          <a:xfrm>
            <a:off x="182880" y="5694045"/>
            <a:ext cx="1184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4400" baseline="-25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5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C93AF3D0-1C61-DFFC-59C8-12C714059961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92107402-B067-273B-3067-E9105B9173FE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330C03D8-1529-6540-9FCD-2CE68486B3A8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4F3B380-9B7C-81DB-FC9E-6116261F26D0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E1992FC8-3936-BFB1-6240-90A981C0A1C3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0777665-552B-ACB3-F49B-F144A3E92009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878D910-9C20-EF06-399D-68525B10AD1C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F97B3B8-818C-346A-DF02-ACF2D827F446}"/>
              </a:ext>
            </a:extLst>
          </p:cNvPr>
          <p:cNvSpPr txBox="1"/>
          <p:nvPr/>
        </p:nvSpPr>
        <p:spPr>
          <a:xfrm>
            <a:off x="10607040" y="32613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D7D281B2-5FB4-F75A-EB2F-A5EB13A513BA}"/>
              </a:ext>
            </a:extLst>
          </p:cNvPr>
          <p:cNvSpPr/>
          <p:nvPr/>
        </p:nvSpPr>
        <p:spPr>
          <a:xfrm>
            <a:off x="6004560" y="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7DC9983-3CAF-C174-E3E7-E3349F9A25CB}"/>
              </a:ext>
            </a:extLst>
          </p:cNvPr>
          <p:cNvSpPr txBox="1"/>
          <p:nvPr/>
        </p:nvSpPr>
        <p:spPr>
          <a:xfrm rot="20811823">
            <a:off x="2240281" y="31242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📌</a:t>
            </a:r>
          </a:p>
        </p:txBody>
      </p:sp>
    </p:spTree>
    <p:extLst>
      <p:ext uri="{BB962C8B-B14F-4D97-AF65-F5344CB8AC3E}">
        <p14:creationId xmlns:p14="http://schemas.microsoft.com/office/powerpoint/2010/main" val="3951607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2060F-8197-FCD6-FDC9-E1560F04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58F6767F-B7D2-E96F-9CA1-4F5AEBAD2B92}"/>
              </a:ext>
            </a:extLst>
          </p:cNvPr>
          <p:cNvSpPr/>
          <p:nvPr/>
        </p:nvSpPr>
        <p:spPr>
          <a:xfrm>
            <a:off x="4053840" y="5715000"/>
            <a:ext cx="4953000" cy="89916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40D57E36-33D8-0279-680F-DE7B348739C9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98F0608-DA82-7E20-6778-0F8593863446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907E0B18-E88C-08F1-63A0-DB1ACB2C6E1B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B72B837F-E098-D1EF-78C6-E9A8057ABA44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9CD3AA3-9A9C-E92A-4E2D-C8B88A5AFB9C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BB8E046E-28DE-8275-7158-8F39207DBA21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B8689985-7CD9-F6AA-2B85-1FF8D12FF252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57D75700-D616-6BD1-83C2-44E68B3B1F6F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FFBBCCD-4FC4-25DA-939E-0B8127AC1206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3EB2C17-1B80-056F-680C-121E966BF2B8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E3CF7FD2-11B4-5605-C245-A07731E9B7BA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3D1FD105-2953-77C7-FBD9-5FB22FE16E6C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8D91D998-236A-EF73-C65A-E556E8D11137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594126A5-8922-10CD-CD6D-02ECEDA16AF3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A24B45CD-7DF4-9497-6162-E57741D4FE26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E838C3AE-9C0B-45FF-E21E-F5C1A3855A54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944D2263-C3BE-10FF-F855-F26223327B22}"/>
              </a:ext>
            </a:extLst>
          </p:cNvPr>
          <p:cNvSpPr txBox="1"/>
          <p:nvPr/>
        </p:nvSpPr>
        <p:spPr>
          <a:xfrm>
            <a:off x="182880" y="5694045"/>
            <a:ext cx="1184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4400" baseline="-25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5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4F0D0A67-BEDB-9F64-FBDC-FA708ECEDCF8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CECC1BA1-129C-5783-993F-11E4840AAC77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63D3BAF-280D-73FF-2BB2-B01E310BA912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9A140D3-6F96-BF6A-6396-EC6536D08C56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64C2E120-56AF-850F-271D-5F870956098A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C633BD2-2B40-6882-A9D1-59CB54D74715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DD6DB37-F894-42FB-BFAE-C38AFB719B21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EF92330-302D-F44B-F8BF-C8E97AEF4428}"/>
              </a:ext>
            </a:extLst>
          </p:cNvPr>
          <p:cNvSpPr txBox="1"/>
          <p:nvPr/>
        </p:nvSpPr>
        <p:spPr>
          <a:xfrm>
            <a:off x="1981200" y="31851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96C94ABE-BAA9-5E21-D9CE-158B3CA74F26}"/>
              </a:ext>
            </a:extLst>
          </p:cNvPr>
          <p:cNvSpPr/>
          <p:nvPr/>
        </p:nvSpPr>
        <p:spPr>
          <a:xfrm>
            <a:off x="6004560" y="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8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DD5BA-5AC1-D608-645C-61BDEF719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3" y="0"/>
            <a:ext cx="10515600" cy="1325563"/>
          </a:xfrm>
        </p:spPr>
        <p:txBody>
          <a:bodyPr/>
          <a:lstStyle/>
          <a:p>
            <a:r>
              <a:rPr kumimoji="1" lang="en-US" altLang="ja-US"/>
              <a:t>REGEX/</a:t>
            </a:r>
            <a:r>
              <a:rPr kumimoji="1" lang="ja-US" altLang="en-US"/>
              <a:t>普通の正規表現</a:t>
            </a:r>
            <a:r>
              <a:rPr kumimoji="1" lang="en-US" altLang="ja-US"/>
              <a:t> </a:t>
            </a:r>
            <a:r>
              <a:rPr kumimoji="1" lang="ja-US" altLang="en-US"/>
              <a:t>の思い出し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567937-3F8C-1717-E83E-FF282CD6863C}"/>
              </a:ext>
            </a:extLst>
          </p:cNvPr>
          <p:cNvSpPr txBox="1"/>
          <p:nvPr/>
        </p:nvSpPr>
        <p:spPr>
          <a:xfrm>
            <a:off x="929052" y="1139760"/>
            <a:ext cx="1010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80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例</a:t>
            </a: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: Σ</a:t>
            </a:r>
            <a:r>
              <a:rPr kumimoji="1" lang="en-US" altLang="ja-US" sz="80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 </a:t>
            </a:r>
            <a:r>
              <a:rPr kumimoji="1" lang="en-US" altLang="ja-US" sz="8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 Σ</a:t>
            </a:r>
            <a:r>
              <a:rPr kumimoji="1" lang="en-US" altLang="ja-US" sz="80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endParaRPr kumimoji="1" lang="en-US" altLang="ja-US" sz="80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577C9F-9C7F-9122-1182-21459CCECCFA}"/>
              </a:ext>
            </a:extLst>
          </p:cNvPr>
          <p:cNvSpPr txBox="1"/>
          <p:nvPr/>
        </p:nvSpPr>
        <p:spPr>
          <a:xfrm>
            <a:off x="3678727" y="2240280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あらゆる一文字にマッチする式</a:t>
            </a:r>
            <a:endParaRPr kumimoji="1" lang="en-US" altLang="ja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46D9A84-0E09-4040-55BE-39DAC7DD7D2B}"/>
              </a:ext>
            </a:extLst>
          </p:cNvPr>
          <p:cNvSpPr txBox="1"/>
          <p:nvPr/>
        </p:nvSpPr>
        <p:spPr>
          <a:xfrm>
            <a:off x="3672840" y="3169920"/>
            <a:ext cx="8214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E*</a:t>
            </a:r>
            <a:r>
              <a:rPr kumimoji="1" lang="en-US" altLang="ja-US" sz="48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式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を好きな回数繰り返す式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738281-2153-99AA-4C2D-FA5828EB0134}"/>
              </a:ext>
            </a:extLst>
          </p:cNvPr>
          <p:cNvSpPr txBox="1"/>
          <p:nvPr/>
        </p:nvSpPr>
        <p:spPr>
          <a:xfrm>
            <a:off x="0" y="4356854"/>
            <a:ext cx="1202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 PPL2025 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</a:t>
            </a:r>
            <a:endParaRPr lang="ja-US" altLang="en-US" sz="1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E2704E3-BDE7-F162-91B4-661EE50D431C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3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877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43F9F-6CC2-FD06-09B0-F6144333E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45A45DE7-8870-F1A4-AC63-52EA4937EBC8}"/>
              </a:ext>
            </a:extLst>
          </p:cNvPr>
          <p:cNvSpPr/>
          <p:nvPr/>
        </p:nvSpPr>
        <p:spPr>
          <a:xfrm>
            <a:off x="4053840" y="5715000"/>
            <a:ext cx="4953000" cy="89916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5B27CA4-F476-DF7B-45C6-5FABDB93F6F3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D7D23C2-141F-8F1A-4BF9-A5478C02099A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EE254D41-468F-BB6F-BCF4-77D0C414B9DD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BB979A30-CBE4-6E35-8F20-B31A91FAEAFB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6B1E73AF-A3EA-20C3-159F-B6333E08975C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E8588B98-9B55-C0A7-C393-86AB57CB6046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CAC4ECC5-40B9-27FA-583C-DCF4E5AB99B7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ED6376A-3970-4BF0-C8DB-EFC97E182B7D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9166CBD8-4739-01C0-AD17-6C1346BA0FE7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7079D9E3-8946-3E7A-F8CD-408397AA491D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5A7223C-A60C-50C2-9425-EA5B610DEA04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4DC643DB-AE1A-B092-EAAA-F34735908C76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8B0AB344-82AF-4896-0F06-D12F50C3230E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3042871A-1F63-9A93-B8B4-46E448C77DA1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873182C1-9663-B22A-A3C3-E6E9F6AF00D2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6DA93F5F-4A79-7D79-0CC2-A8540CBF3926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A948016-2845-5EC4-127C-5549CA73F05C}"/>
              </a:ext>
            </a:extLst>
          </p:cNvPr>
          <p:cNvSpPr txBox="1"/>
          <p:nvPr/>
        </p:nvSpPr>
        <p:spPr>
          <a:xfrm>
            <a:off x="182880" y="5694045"/>
            <a:ext cx="1184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4400" baseline="-25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5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F6346ECF-1922-B5B1-0623-7B7E79BFAB65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BC4C9C0B-6B39-E1FE-2441-F5EA9D8EB20F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1EE33B0-510C-926E-9E9F-DB5E84AE5A49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C3F5C62E-C9C8-9B34-DC6A-BC9078F10E3F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8C741301-74BA-27C1-3CB3-0ED3B3D15561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A36DEE5-386E-2763-1200-5D73CCABDAEF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8652D4B-3814-CC7A-1519-51D22537EBF0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4426F4-02CB-93FF-1943-04E4881F98E8}"/>
              </a:ext>
            </a:extLst>
          </p:cNvPr>
          <p:cNvSpPr txBox="1"/>
          <p:nvPr/>
        </p:nvSpPr>
        <p:spPr>
          <a:xfrm>
            <a:off x="7696200" y="40233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7603CF52-81B2-4160-895F-8CBB9185F542}"/>
              </a:ext>
            </a:extLst>
          </p:cNvPr>
          <p:cNvSpPr/>
          <p:nvPr/>
        </p:nvSpPr>
        <p:spPr>
          <a:xfrm>
            <a:off x="6126480" y="169164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D314BD8-0277-68A7-DA15-101390415089}"/>
              </a:ext>
            </a:extLst>
          </p:cNvPr>
          <p:cNvSpPr txBox="1"/>
          <p:nvPr/>
        </p:nvSpPr>
        <p:spPr>
          <a:xfrm rot="20811823">
            <a:off x="2712720" y="313944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📌</a:t>
            </a:r>
          </a:p>
        </p:txBody>
      </p:sp>
    </p:spTree>
    <p:extLst>
      <p:ext uri="{BB962C8B-B14F-4D97-AF65-F5344CB8AC3E}">
        <p14:creationId xmlns:p14="http://schemas.microsoft.com/office/powerpoint/2010/main" val="2892925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0C6D4-AC16-7482-9C5D-358E7C4B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23D58ED3-FFBB-40CC-F001-05FDC954E78B}"/>
              </a:ext>
            </a:extLst>
          </p:cNvPr>
          <p:cNvSpPr/>
          <p:nvPr/>
        </p:nvSpPr>
        <p:spPr>
          <a:xfrm>
            <a:off x="4053840" y="5715000"/>
            <a:ext cx="4953000" cy="89916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E07E65A-5EF8-A95D-582D-133827ED7D8D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D726FAE-52B4-4449-D396-76D1040124E7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76EA19E7-C082-AC39-8C8D-8EABDAF216FA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4C6B7D3-D38B-76A0-7AB1-2D9B169AF0BE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7ACBA934-1410-335A-671E-F78C7841A6FC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602B0167-A48E-460B-0CD4-92F017CAE2F3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E22AE62C-2C48-16A1-CF8B-41BC4EA60B9F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0436A4CA-9BFA-E874-1118-FC66346BD88F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126815F5-8516-A873-86F2-9C5854336623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E5ECDC7E-B9E3-BA9B-B683-BB739B1C145D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E0A309C6-522F-AE02-A169-CE28B4B09D14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D3F3F41A-4B40-0499-49A4-0EF52E280E23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BFE5BDDA-55ED-D1D3-B244-D50E14A97A99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6B968E57-6EA6-2822-A21E-D1B6D823E8D5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FC2D181A-455D-97B5-3B9B-BA08C9B3AAD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1A0B5E69-C0B9-25F8-188F-84847C81EF6D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366084E-7BB0-EDFB-6ABE-19EFCB2018C7}"/>
              </a:ext>
            </a:extLst>
          </p:cNvPr>
          <p:cNvSpPr txBox="1"/>
          <p:nvPr/>
        </p:nvSpPr>
        <p:spPr>
          <a:xfrm>
            <a:off x="182880" y="5694045"/>
            <a:ext cx="1184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4400" baseline="-25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5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7DCC1679-9E06-E140-2DD7-D8C095F9083B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294771BE-B86D-0E09-7CE7-2DB8DCA99427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709CBC95-0146-FDC1-7677-852F12356FF3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9D0B493-753F-CA85-FE9D-90F7CE744E0E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B6A2C0C2-EDF4-4E66-8B88-65407E1DB6C3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E8B06D5-8F18-1010-4354-99387705A68C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85B2B4-A17C-77BB-D4AB-F27D2F3136B0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F65CC9C-1958-098A-5E2B-2D77543F5A4A}"/>
              </a:ext>
            </a:extLst>
          </p:cNvPr>
          <p:cNvSpPr txBox="1"/>
          <p:nvPr/>
        </p:nvSpPr>
        <p:spPr>
          <a:xfrm>
            <a:off x="2468880" y="32004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9565F0B5-B9ED-D4C2-6E9E-0E1AD633067A}"/>
              </a:ext>
            </a:extLst>
          </p:cNvPr>
          <p:cNvSpPr/>
          <p:nvPr/>
        </p:nvSpPr>
        <p:spPr>
          <a:xfrm>
            <a:off x="6126480" y="169164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71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5A7A1-69B6-D70F-37DA-B5C4346F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D1460434-26DE-42D5-B50D-CDB12AE23F52}"/>
              </a:ext>
            </a:extLst>
          </p:cNvPr>
          <p:cNvSpPr/>
          <p:nvPr/>
        </p:nvSpPr>
        <p:spPr>
          <a:xfrm>
            <a:off x="4053840" y="5715000"/>
            <a:ext cx="4953000" cy="89916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4CF1F125-6962-9D42-5B7C-12C6BF96F77D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93EE3AB-5805-40E8-9CAD-F32089796538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E07D363D-34B5-EA38-99A1-B26D1DF4F934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D345D724-4786-5F58-13FC-CF452A4D669B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03F870CC-4CAD-7853-20FD-470C557BAD00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C912DE8A-5C97-9907-2D0A-E2F0D2A62122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B9B373CE-5E89-D197-D446-F100200AFC71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578E24AC-B1BF-EFF0-6848-E0A72E630A60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6C530B6E-3E04-7FDC-F701-78310DC1313B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901BB270-4C33-CBBB-A4D6-679347C2E21B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F77762B6-3BDE-ED6C-8C20-243C3D7BB502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9C975CFA-44AC-E8C3-0C8B-0C4FA2DA3BD6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96DB261F-14CE-AC1A-C253-00149E39D23E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79B8C984-05C5-B230-6302-7820B0D56ABF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4CA44392-5507-D718-53DD-0FBAF50E83CE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7BB9A937-6D62-17F0-9A66-62A2EFB61DDA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3484C24-0C65-E1DC-0B0C-C64C56B5D9F0}"/>
              </a:ext>
            </a:extLst>
          </p:cNvPr>
          <p:cNvSpPr txBox="1"/>
          <p:nvPr/>
        </p:nvSpPr>
        <p:spPr>
          <a:xfrm>
            <a:off x="182880" y="5694045"/>
            <a:ext cx="1184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4400" baseline="-25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5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ACC5D729-F11C-91C1-198F-173A53D9DCDE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EC91482D-E078-556D-47DF-84565E8E7747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F661E1B-73E5-682F-F97E-689CEDFDDFBF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298164F4-AA91-E6D0-52F2-A06544D93429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4A7DE120-8DD2-E918-E026-677DA168C3B3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C69F9B4-DB5B-5A59-40DE-1896CF7C1A58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4F1FDC0-888B-C84C-97CD-95524275367D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355F32-292E-6066-ABFA-0D9A31D590E6}"/>
              </a:ext>
            </a:extLst>
          </p:cNvPr>
          <p:cNvSpPr txBox="1"/>
          <p:nvPr/>
        </p:nvSpPr>
        <p:spPr>
          <a:xfrm>
            <a:off x="4693920" y="458724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A04FB140-3D37-F907-1B87-D1761F82D9A4}"/>
              </a:ext>
            </a:extLst>
          </p:cNvPr>
          <p:cNvSpPr/>
          <p:nvPr/>
        </p:nvSpPr>
        <p:spPr>
          <a:xfrm>
            <a:off x="8564880" y="144780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E464B9-AEA2-DB2B-BE5C-4E1385CCD461}"/>
              </a:ext>
            </a:extLst>
          </p:cNvPr>
          <p:cNvSpPr txBox="1"/>
          <p:nvPr/>
        </p:nvSpPr>
        <p:spPr>
          <a:xfrm rot="20811823">
            <a:off x="2727960" y="309372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📌</a:t>
            </a:r>
          </a:p>
        </p:txBody>
      </p:sp>
    </p:spTree>
    <p:extLst>
      <p:ext uri="{BB962C8B-B14F-4D97-AF65-F5344CB8AC3E}">
        <p14:creationId xmlns:p14="http://schemas.microsoft.com/office/powerpoint/2010/main" val="2775556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FBEDE-ECC7-324C-AD43-8CF1018E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2C30352-9B81-3B73-1A48-E375AC26ACDC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B565ACB-B01A-4A3A-95EE-4E94201AA5E4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FAB3082C-D64F-B23B-8938-3316398CCADB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B96EEE87-8B2E-5CC9-1537-2497590858F6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DFD730F7-A505-9978-714A-88B071958069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0540A206-A2DB-7693-3608-915CE10CA6AA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0242408A-D1F2-AFC4-7496-464A19A27B56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B50F120-CCE1-A139-506B-6F8456FC6D34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73977E20-4784-96E7-E833-A95A45AF1BC2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34C813C6-AE85-706F-E395-2185684D4FF0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A13AB00F-07AE-BC5E-94D5-E4BAC2155319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4546AC8F-0D9F-D97D-ADE2-5F3CC4348CDA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4919B13-74CC-C27F-9EDE-114A5FDF8B9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2B432F99-784A-0011-2A5D-B6805B82F1E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0F2C749A-C32C-4F89-B5C0-123BBE0793E8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E9413D16-2A0C-C606-D9AB-F15CA2D33D01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C05A5CC1-81DF-D608-856F-EB4FA3C56084}"/>
              </a:ext>
            </a:extLst>
          </p:cNvPr>
          <p:cNvSpPr txBox="1"/>
          <p:nvPr/>
        </p:nvSpPr>
        <p:spPr>
          <a:xfrm>
            <a:off x="182880" y="5770245"/>
            <a:ext cx="11841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(?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])</a:t>
            </a:r>
            <a:r>
              <a:rPr kumimoji="1" lang="en-US" altLang="ja-US" sz="5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C551ED75-441E-3AF7-DDA9-4F68522CB406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2892B7AE-65F8-76CC-1691-9AECCEAE2EAD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77BD53C-AD53-A644-4312-A20923EE83D3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719D8173-E44F-FC2C-5406-AE9FB39FF442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2DD6D99A-E483-A4C7-D6C1-CBFAD9C3ABC8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4D4E8C7-E072-793F-8171-69EAD04C0504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85D6430-5279-34ED-CBCC-6223ADC67CF5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3317C2E-72DB-1FFB-FC39-D213FFA3641E}"/>
              </a:ext>
            </a:extLst>
          </p:cNvPr>
          <p:cNvSpPr txBox="1"/>
          <p:nvPr/>
        </p:nvSpPr>
        <p:spPr>
          <a:xfrm>
            <a:off x="2484120" y="32004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8F5F20F1-6B0B-8FB9-9270-EE048B439052}"/>
              </a:ext>
            </a:extLst>
          </p:cNvPr>
          <p:cNvSpPr/>
          <p:nvPr/>
        </p:nvSpPr>
        <p:spPr>
          <a:xfrm>
            <a:off x="8564880" y="144780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7FCDCA2D-BFFB-FF96-89A4-5D44C0417D36}"/>
              </a:ext>
            </a:extLst>
          </p:cNvPr>
          <p:cNvSpPr/>
          <p:nvPr/>
        </p:nvSpPr>
        <p:spPr>
          <a:xfrm>
            <a:off x="9616440" y="5349240"/>
            <a:ext cx="396240" cy="6096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4110596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167A-B872-0875-02E9-D3AC9E04E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6E8CDB06-BD2C-63BF-78F8-9D5047A09986}"/>
              </a:ext>
            </a:extLst>
          </p:cNvPr>
          <p:cNvSpPr/>
          <p:nvPr/>
        </p:nvSpPr>
        <p:spPr>
          <a:xfrm>
            <a:off x="9677400" y="5684520"/>
            <a:ext cx="1417320" cy="89916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4C7F6F-F846-CB53-A688-C047E8B8E8E6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56A3EF3-5F40-1CD0-7A74-67DEA9CDB555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A637CDDD-498A-689B-14E3-F69AF9F063BA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AE3B5AB5-94D6-C802-FADD-F3E28242BD1E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0116E8A4-BCBA-AB93-FAD1-8728EB5FD19A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41E2D5C0-2FC6-72DA-B5C2-AF071E0C0550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86E6D819-6207-C60C-A7AF-05A7A5498CB0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7E9B82E-BF66-1E54-D846-8AA0F00BBFCF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4CD344E6-6A07-1D95-387E-A0F9D7CCD57E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C8421625-08D8-A693-340C-4EF8AFFE93B6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C5A89F51-ACE7-AA22-CDAE-5EE7D455FE5B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433C4CE4-E48B-094F-DADB-75D6D6DCF44C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2F62C5B6-CD3E-2CE1-997C-3B818FC1DC57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DA1DF889-2E87-A7E3-B971-1DD2286A888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0F4702B5-1300-97AA-1F83-5C27D178C946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11096A4C-54A7-1B0B-D9D5-AE6343DE3E9E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F115781-68FE-E3F3-76B8-3CA651B56131}"/>
              </a:ext>
            </a:extLst>
          </p:cNvPr>
          <p:cNvSpPr txBox="1"/>
          <p:nvPr/>
        </p:nvSpPr>
        <p:spPr>
          <a:xfrm>
            <a:off x="182880" y="5770245"/>
            <a:ext cx="11841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(?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])</a:t>
            </a:r>
            <a:r>
              <a:rPr kumimoji="1" lang="en-US" altLang="ja-US" sz="5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FACF1443-658F-CEBF-F9A6-5A1828CDB6D8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37E87CDC-231F-D7A0-2B43-0EA791E35760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35BED04-253C-C013-6410-7A2BA71A786A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00CF8D24-658C-649A-1026-5C9C6D302A2E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345AA304-07A8-FB04-CF9E-8BA0DE62EAED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2D3918C-4894-1034-9FB7-E605AF418177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8877D4-99B1-B699-DF12-32E2BE3D266C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B2349-A7C9-0EF6-5E63-E85D968E0E22}"/>
              </a:ext>
            </a:extLst>
          </p:cNvPr>
          <p:cNvSpPr txBox="1"/>
          <p:nvPr/>
        </p:nvSpPr>
        <p:spPr>
          <a:xfrm>
            <a:off x="5684520" y="47091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8D21411-4684-764A-54AD-73DCAEDFD99C}"/>
              </a:ext>
            </a:extLst>
          </p:cNvPr>
          <p:cNvSpPr/>
          <p:nvPr/>
        </p:nvSpPr>
        <p:spPr>
          <a:xfrm>
            <a:off x="8564880" y="144780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89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0276-9AD2-BD93-BE56-57C620980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AAAC7268-CA09-68A9-2FF6-838B5FF8BB3B}"/>
              </a:ext>
            </a:extLst>
          </p:cNvPr>
          <p:cNvSpPr/>
          <p:nvPr/>
        </p:nvSpPr>
        <p:spPr>
          <a:xfrm>
            <a:off x="11003280" y="5715000"/>
            <a:ext cx="1082040" cy="89916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1EFAC9F-6E10-6CF1-3534-47195E924287}"/>
              </a:ext>
            </a:extLst>
          </p:cNvPr>
          <p:cNvSpPr txBox="1"/>
          <p:nvPr/>
        </p:nvSpPr>
        <p:spPr>
          <a:xfrm>
            <a:off x="885824" y="3629024"/>
            <a:ext cx="10814179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001@#001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010#010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011#010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011#100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101#100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110#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101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111#@111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BFEF21B-35A7-E789-8C95-DB4D9803E0BC}"/>
              </a:ext>
            </a:extLst>
          </p:cNvPr>
          <p:cNvGrpSpPr/>
          <p:nvPr/>
        </p:nvGrpSpPr>
        <p:grpSpPr>
          <a:xfrm>
            <a:off x="842963" y="15240"/>
            <a:ext cx="9561193" cy="3506152"/>
            <a:chOff x="842963" y="15240"/>
            <a:chExt cx="9561193" cy="350615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957C6D54-4DA9-C0AF-A01D-E708371E0473}"/>
                </a:ext>
              </a:extLst>
            </p:cNvPr>
            <p:cNvSpPr/>
            <p:nvPr/>
          </p:nvSpPr>
          <p:spPr>
            <a:xfrm>
              <a:off x="842963" y="801054"/>
              <a:ext cx="1498283" cy="137255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D9EFB490-24C3-89AE-3974-F93A5F68C3E1}"/>
                </a:ext>
              </a:extLst>
            </p:cNvPr>
            <p:cNvSpPr/>
            <p:nvPr/>
          </p:nvSpPr>
          <p:spPr>
            <a:xfrm>
              <a:off x="3424236" y="200978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37A6822-F7F9-C481-9249-5A0286D86F47}"/>
                </a:ext>
              </a:extLst>
            </p:cNvPr>
            <p:cNvSpPr/>
            <p:nvPr/>
          </p:nvSpPr>
          <p:spPr>
            <a:xfrm>
              <a:off x="3995736" y="1986916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011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77779546-9863-259A-7ED4-0237ADDABBC5}"/>
                </a:ext>
              </a:extLst>
            </p:cNvPr>
            <p:cNvSpPr/>
            <p:nvPr/>
          </p:nvSpPr>
          <p:spPr>
            <a:xfrm>
              <a:off x="6357936" y="296227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95E59F6A-9486-55C6-DF7F-CAEBAEE6F0FC}"/>
                </a:ext>
              </a:extLst>
            </p:cNvPr>
            <p:cNvSpPr/>
            <p:nvPr/>
          </p:nvSpPr>
          <p:spPr>
            <a:xfrm>
              <a:off x="6357936" y="2148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101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1489C4D7-934D-8DC6-3771-4DE85FB9A24C}"/>
                </a:ext>
              </a:extLst>
            </p:cNvPr>
            <p:cNvSpPr/>
            <p:nvPr/>
          </p:nvSpPr>
          <p:spPr>
            <a:xfrm>
              <a:off x="8424861" y="15240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110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03C98DED-23B8-60F9-6A80-3BC2E279B258}"/>
                </a:ext>
              </a:extLst>
            </p:cNvPr>
            <p:cNvSpPr/>
            <p:nvPr/>
          </p:nvSpPr>
          <p:spPr>
            <a:xfrm>
              <a:off x="8905873" y="1767839"/>
              <a:ext cx="1498283" cy="137255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US" sz="3600">
                  <a:ln w="6350">
                    <a:solidFill>
                      <a:schemeClr val="bg1">
                        <a:alpha val="79000"/>
                      </a:schemeClr>
                    </a:solidFill>
                  </a:ln>
                  <a:latin typeface="Comic Sans MS" panose="030F0902030302020204" pitchFamily="66" charset="0"/>
                </a:rPr>
                <a:t>111</a:t>
              </a:r>
              <a:endParaRPr kumimoji="1" lang="ja-US" altLang="en-US" sz="3600">
                <a:ln w="6350">
                  <a:solidFill>
                    <a:schemeClr val="bg1">
                      <a:alpha val="79000"/>
                    </a:schemeClr>
                  </a:solidFill>
                </a:ln>
                <a:latin typeface="Comic Sans MS" panose="030F0902030302020204" pitchFamily="66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7260E7F1-7148-9B99-491F-A4829FB74FDB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2341246" y="887255"/>
              <a:ext cx="1082990" cy="600076"/>
            </a:xfrm>
            <a:prstGeom prst="straightConnector1">
              <a:avLst/>
            </a:prstGeom>
            <a:ln w="88900" cap="rnd" cmpd="sng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C03A234-766A-0110-79E3-FAE5B8BFFD54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4173378" y="1573531"/>
              <a:ext cx="571500" cy="413385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B0600432-A8FD-80F0-D930-8EAB57BA38A3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922519" y="887255"/>
              <a:ext cx="1435417" cy="9524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3F4CC1D8-D772-7896-DAAC-B75B1B14BFC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7107078" y="1668780"/>
              <a:ext cx="0" cy="48005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85C4E589-0542-DE17-606C-1D13CE32D6F3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56219" y="701517"/>
              <a:ext cx="568642" cy="280987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2AF98DA0-1058-6E07-FA6B-A149354CA6A0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56219" y="2454116"/>
              <a:ext cx="1049654" cy="381000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51C8F56A-9899-0156-8D90-3A959AF2C06E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5494019" y="982504"/>
              <a:ext cx="863917" cy="1690689"/>
            </a:xfrm>
            <a:prstGeom prst="straightConnector1">
              <a:avLst/>
            </a:prstGeom>
            <a:ln w="88900" cap="rnd">
              <a:solidFill>
                <a:srgbClr val="FFFD7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19DD89BD-63D4-1773-E350-66F7311C4522}"/>
              </a:ext>
            </a:extLst>
          </p:cNvPr>
          <p:cNvGrpSpPr/>
          <p:nvPr/>
        </p:nvGrpSpPr>
        <p:grpSpPr>
          <a:xfrm>
            <a:off x="137160" y="1295400"/>
            <a:ext cx="944880" cy="777240"/>
            <a:chOff x="167640" y="228600"/>
            <a:chExt cx="944880" cy="777240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13BDFDED-15B0-5827-4417-8E57267A3033}"/>
                </a:ext>
              </a:extLst>
            </p:cNvPr>
            <p:cNvSpPr/>
            <p:nvPr/>
          </p:nvSpPr>
          <p:spPr>
            <a:xfrm>
              <a:off x="167640" y="274320"/>
              <a:ext cx="944880" cy="73152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8319B9F-A2BD-09C2-D66B-47AA01161379}"/>
                </a:ext>
              </a:extLst>
            </p:cNvPr>
            <p:cNvSpPr txBox="1"/>
            <p:nvPr/>
          </p:nvSpPr>
          <p:spPr>
            <a:xfrm>
              <a:off x="396240" y="228600"/>
              <a:ext cx="458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s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F135E894-F0E4-BD70-8235-83BB88E3CE92}"/>
              </a:ext>
            </a:extLst>
          </p:cNvPr>
          <p:cNvGrpSpPr/>
          <p:nvPr/>
        </p:nvGrpSpPr>
        <p:grpSpPr>
          <a:xfrm>
            <a:off x="10119360" y="2331720"/>
            <a:ext cx="548640" cy="769441"/>
            <a:chOff x="10439400" y="2301240"/>
            <a:chExt cx="548640" cy="769441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2DD2D55E-D593-573F-1C3F-9FA70E13CCC0}"/>
                </a:ext>
              </a:extLst>
            </p:cNvPr>
            <p:cNvSpPr/>
            <p:nvPr/>
          </p:nvSpPr>
          <p:spPr>
            <a:xfrm>
              <a:off x="10439400" y="2331720"/>
              <a:ext cx="548640" cy="73152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US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9ED478B-96EB-C8CA-9CD8-A3C4582F212D}"/>
                </a:ext>
              </a:extLst>
            </p:cNvPr>
            <p:cNvSpPr txBox="1"/>
            <p:nvPr/>
          </p:nvSpPr>
          <p:spPr>
            <a:xfrm>
              <a:off x="10469880" y="2301240"/>
              <a:ext cx="450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US" sz="4400">
                  <a:latin typeface="Comic Sans MS" panose="030F0902030302020204" pitchFamily="66" charset="0"/>
                  <a:ea typeface="Hiragino Maru Gothic ProN W4" panose="020F0400000000000000" pitchFamily="34" charset="-128"/>
                </a:rPr>
                <a:t>t</a:t>
              </a:r>
              <a:endPara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D51BB12-AFF0-A656-810F-81C7426D56E1}"/>
              </a:ext>
            </a:extLst>
          </p:cNvPr>
          <p:cNvSpPr txBox="1"/>
          <p:nvPr/>
        </p:nvSpPr>
        <p:spPr>
          <a:xfrm>
            <a:off x="11833442" y="0"/>
            <a:ext cx="35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9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CA9D86A-1F64-99F9-6105-6E5C028DA0D2}"/>
              </a:ext>
            </a:extLst>
          </p:cNvPr>
          <p:cNvSpPr txBox="1"/>
          <p:nvPr/>
        </p:nvSpPr>
        <p:spPr>
          <a:xfrm>
            <a:off x="6492240" y="47244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99A0D247-4EFB-8897-804B-F19DAB73B87A}"/>
              </a:ext>
            </a:extLst>
          </p:cNvPr>
          <p:cNvSpPr/>
          <p:nvPr/>
        </p:nvSpPr>
        <p:spPr>
          <a:xfrm>
            <a:off x="8564880" y="1447800"/>
            <a:ext cx="914400" cy="9144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</a:rPr>
              <a:t>c</a:t>
            </a:r>
            <a:endParaRPr kumimoji="1" lang="ja-US" altLang="en-US" sz="6000">
              <a:latin typeface="Comic Sans MS" panose="030F0902030302020204" pitchFamily="66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A4C8D2-68D0-42FE-C357-3A28907C7191}"/>
              </a:ext>
            </a:extLst>
          </p:cNvPr>
          <p:cNvSpPr txBox="1"/>
          <p:nvPr/>
        </p:nvSpPr>
        <p:spPr>
          <a:xfrm rot="20863835">
            <a:off x="7048311" y="4968241"/>
            <a:ext cx="1544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OK👍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7D00C9F-6153-AB24-D3A4-288DE5ED7529}"/>
              </a:ext>
            </a:extLst>
          </p:cNvPr>
          <p:cNvSpPr txBox="1"/>
          <p:nvPr/>
        </p:nvSpPr>
        <p:spPr>
          <a:xfrm>
            <a:off x="182880" y="5770245"/>
            <a:ext cx="11841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(?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pos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[Σ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\c </a:t>
            </a:r>
            <a:r>
              <a:rPr kumimoji="1" lang="ja-US" altLang="en-US" sz="4400">
                <a:solidFill>
                  <a:srgbClr val="FFFD78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➔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</a:t>
            </a:r>
            <a:r>
              <a:rPr kumimoji="1" lang="en-US" altLang="ja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(0+1)</a:t>
            </a:r>
            <a:r>
              <a:rPr kumimoji="1" lang="en-US" altLang="ja-US" sz="44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r>
              <a:rPr kumimoji="1" lang="en-US" altLang="ja-US" sz="4400" baseline="-25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#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])</a:t>
            </a:r>
            <a:r>
              <a:rPr kumimoji="1" lang="en-US" altLang="ja-US" sz="5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@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\c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8465C6-1381-62F7-0B64-4371C37ECD02}"/>
              </a:ext>
            </a:extLst>
          </p:cNvPr>
          <p:cNvSpPr txBox="1"/>
          <p:nvPr/>
        </p:nvSpPr>
        <p:spPr>
          <a:xfrm>
            <a:off x="152400" y="4876800"/>
            <a:ext cx="1840568" cy="769441"/>
          </a:xfrm>
          <a:custGeom>
            <a:avLst/>
            <a:gdLst>
              <a:gd name="connsiteX0" fmla="*/ 0 w 1840568"/>
              <a:gd name="connsiteY0" fmla="*/ 0 h 769441"/>
              <a:gd name="connsiteX1" fmla="*/ 595117 w 1840568"/>
              <a:gd name="connsiteY1" fmla="*/ 0 h 769441"/>
              <a:gd name="connsiteX2" fmla="*/ 1153423 w 1840568"/>
              <a:gd name="connsiteY2" fmla="*/ 0 h 769441"/>
              <a:gd name="connsiteX3" fmla="*/ 1840568 w 1840568"/>
              <a:gd name="connsiteY3" fmla="*/ 0 h 769441"/>
              <a:gd name="connsiteX4" fmla="*/ 1840568 w 1840568"/>
              <a:gd name="connsiteY4" fmla="*/ 377026 h 769441"/>
              <a:gd name="connsiteX5" fmla="*/ 1840568 w 1840568"/>
              <a:gd name="connsiteY5" fmla="*/ 769441 h 769441"/>
              <a:gd name="connsiteX6" fmla="*/ 1263857 w 1840568"/>
              <a:gd name="connsiteY6" fmla="*/ 769441 h 769441"/>
              <a:gd name="connsiteX7" fmla="*/ 687145 w 1840568"/>
              <a:gd name="connsiteY7" fmla="*/ 769441 h 769441"/>
              <a:gd name="connsiteX8" fmla="*/ 0 w 1840568"/>
              <a:gd name="connsiteY8" fmla="*/ 769441 h 769441"/>
              <a:gd name="connsiteX9" fmla="*/ 0 w 1840568"/>
              <a:gd name="connsiteY9" fmla="*/ 407804 h 769441"/>
              <a:gd name="connsiteX10" fmla="*/ 0 w 1840568"/>
              <a:gd name="connsiteY10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0568" h="769441" extrusionOk="0">
                <a:moveTo>
                  <a:pt x="0" y="0"/>
                </a:moveTo>
                <a:cubicBezTo>
                  <a:pt x="257402" y="-26314"/>
                  <a:pt x="392360" y="5451"/>
                  <a:pt x="595117" y="0"/>
                </a:cubicBezTo>
                <a:cubicBezTo>
                  <a:pt x="797874" y="-5451"/>
                  <a:pt x="950405" y="-1427"/>
                  <a:pt x="1153423" y="0"/>
                </a:cubicBezTo>
                <a:cubicBezTo>
                  <a:pt x="1356441" y="1427"/>
                  <a:pt x="1589483" y="17477"/>
                  <a:pt x="1840568" y="0"/>
                </a:cubicBezTo>
                <a:cubicBezTo>
                  <a:pt x="1839442" y="181517"/>
                  <a:pt x="1845333" y="201331"/>
                  <a:pt x="1840568" y="377026"/>
                </a:cubicBezTo>
                <a:cubicBezTo>
                  <a:pt x="1835803" y="552721"/>
                  <a:pt x="1825456" y="580668"/>
                  <a:pt x="1840568" y="769441"/>
                </a:cubicBezTo>
                <a:cubicBezTo>
                  <a:pt x="1570923" y="740747"/>
                  <a:pt x="1502698" y="773997"/>
                  <a:pt x="1263857" y="769441"/>
                </a:cubicBezTo>
                <a:cubicBezTo>
                  <a:pt x="1025016" y="764885"/>
                  <a:pt x="895409" y="746616"/>
                  <a:pt x="687145" y="769441"/>
                </a:cubicBezTo>
                <a:cubicBezTo>
                  <a:pt x="478881" y="792266"/>
                  <a:pt x="160348" y="799925"/>
                  <a:pt x="0" y="769441"/>
                </a:cubicBezTo>
                <a:cubicBezTo>
                  <a:pt x="11661" y="686503"/>
                  <a:pt x="-11494" y="554303"/>
                  <a:pt x="0" y="407804"/>
                </a:cubicBezTo>
                <a:cubicBezTo>
                  <a:pt x="11494" y="261305"/>
                  <a:pt x="-6125" y="96695"/>
                  <a:pt x="0" y="0"/>
                </a:cubicBezTo>
                <a:close/>
              </a:path>
            </a:pathLst>
          </a:custGeom>
          <a:noFill/>
          <a:ln w="50800">
            <a:solidFill>
              <a:srgbClr val="00FA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st-conn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74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ローチャート: 抜出し 7">
            <a:extLst>
              <a:ext uri="{FF2B5EF4-FFF2-40B4-BE49-F238E27FC236}">
                <a16:creationId xmlns:a16="http://schemas.microsoft.com/office/drawing/2014/main" id="{F69B122B-621B-A131-30D8-645335B78199}"/>
              </a:ext>
            </a:extLst>
          </p:cNvPr>
          <p:cNvSpPr/>
          <p:nvPr/>
        </p:nvSpPr>
        <p:spPr>
          <a:xfrm>
            <a:off x="579120" y="975360"/>
            <a:ext cx="4419600" cy="3977640"/>
          </a:xfrm>
          <a:prstGeom prst="flowChartExtra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F4A431-4576-13E5-088D-9B8EC7EA6BDA}"/>
              </a:ext>
            </a:extLst>
          </p:cNvPr>
          <p:cNvSpPr txBox="1"/>
          <p:nvPr/>
        </p:nvSpPr>
        <p:spPr>
          <a:xfrm>
            <a:off x="4434840" y="1078885"/>
            <a:ext cx="7894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st-conn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= 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(Graph G, s, t) : 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G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に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s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から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t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への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path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アリ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0" name="左矢印 9">
            <a:extLst>
              <a:ext uri="{FF2B5EF4-FFF2-40B4-BE49-F238E27FC236}">
                <a16:creationId xmlns:a16="http://schemas.microsoft.com/office/drawing/2014/main" id="{C90E7937-7D89-41D4-B931-DDA4D4D9710F}"/>
              </a:ext>
            </a:extLst>
          </p:cNvPr>
          <p:cNvSpPr/>
          <p:nvPr/>
        </p:nvSpPr>
        <p:spPr>
          <a:xfrm rot="1085608">
            <a:off x="2727960" y="1219200"/>
            <a:ext cx="1645920" cy="39624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5C8A517-5420-86BE-92E2-3CA13D5B2A65}"/>
              </a:ext>
            </a:extLst>
          </p:cNvPr>
          <p:cNvSpPr txBox="1"/>
          <p:nvPr/>
        </p:nvSpPr>
        <p:spPr>
          <a:xfrm>
            <a:off x="5836920" y="3078480"/>
            <a:ext cx="598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💡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st-conn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NLOG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完全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8B542F-9F71-E695-C0BF-77D488290E91}"/>
              </a:ext>
            </a:extLst>
          </p:cNvPr>
          <p:cNvSpPr txBox="1"/>
          <p:nvPr/>
        </p:nvSpPr>
        <p:spPr>
          <a:xfrm>
            <a:off x="1661160" y="3307080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NLOG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の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言語たち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226B06A-13F1-0F54-B7DB-B1A3F54E3505}"/>
              </a:ext>
            </a:extLst>
          </p:cNvPr>
          <p:cNvSpPr txBox="1"/>
          <p:nvPr/>
        </p:nvSpPr>
        <p:spPr>
          <a:xfrm>
            <a:off x="3605416" y="5427881"/>
            <a:ext cx="8294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【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予想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】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最強の一角がいけるなら</a:t>
            </a:r>
            <a:endParaRPr kumimoji="1" lang="en-US" altLang="ja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    NLOG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言語全部受理できる？</a:t>
            </a:r>
            <a:endParaRPr kumimoji="1" lang="ja-US" altLang="en-US" sz="4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A2D59DE-A3B9-C3F4-11CA-C28F0AFCF38B}"/>
              </a:ext>
            </a:extLst>
          </p:cNvPr>
          <p:cNvSpPr txBox="1"/>
          <p:nvPr/>
        </p:nvSpPr>
        <p:spPr>
          <a:xfrm>
            <a:off x="6416040" y="4023360"/>
            <a:ext cx="44149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st-conn 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st-conn 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で受理できる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20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21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EF9FB-F1E6-35CB-3C19-200BD8C11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抜出し 12">
            <a:extLst>
              <a:ext uri="{FF2B5EF4-FFF2-40B4-BE49-F238E27FC236}">
                <a16:creationId xmlns:a16="http://schemas.microsoft.com/office/drawing/2014/main" id="{B19D8165-CD5B-8466-0AB9-4A225D77A736}"/>
              </a:ext>
            </a:extLst>
          </p:cNvPr>
          <p:cNvSpPr/>
          <p:nvPr/>
        </p:nvSpPr>
        <p:spPr>
          <a:xfrm>
            <a:off x="106680" y="289560"/>
            <a:ext cx="5334000" cy="4678680"/>
          </a:xfrm>
          <a:prstGeom prst="flowChartExtract">
            <a:avLst/>
          </a:prstGeom>
          <a:pattFill prst="wdUpDiag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8" name="フローチャート: 抜出し 7">
            <a:extLst>
              <a:ext uri="{FF2B5EF4-FFF2-40B4-BE49-F238E27FC236}">
                <a16:creationId xmlns:a16="http://schemas.microsoft.com/office/drawing/2014/main" id="{6052BE80-5488-8887-8096-145C4400AC72}"/>
              </a:ext>
            </a:extLst>
          </p:cNvPr>
          <p:cNvSpPr/>
          <p:nvPr/>
        </p:nvSpPr>
        <p:spPr>
          <a:xfrm>
            <a:off x="579120" y="975360"/>
            <a:ext cx="4419600" cy="3977640"/>
          </a:xfrm>
          <a:prstGeom prst="flowChartExtra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183CEA-A8AC-C651-BD79-972CB8098D35}"/>
              </a:ext>
            </a:extLst>
          </p:cNvPr>
          <p:cNvSpPr txBox="1"/>
          <p:nvPr/>
        </p:nvSpPr>
        <p:spPr>
          <a:xfrm>
            <a:off x="4434840" y="1078885"/>
            <a:ext cx="7894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st-conn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= 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(Graph G, s, t) : 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G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に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s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から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t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への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path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アリ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0" name="左矢印 9">
            <a:extLst>
              <a:ext uri="{FF2B5EF4-FFF2-40B4-BE49-F238E27FC236}">
                <a16:creationId xmlns:a16="http://schemas.microsoft.com/office/drawing/2014/main" id="{A434E90D-8097-751C-246E-CBB3ADDA7C85}"/>
              </a:ext>
            </a:extLst>
          </p:cNvPr>
          <p:cNvSpPr/>
          <p:nvPr/>
        </p:nvSpPr>
        <p:spPr>
          <a:xfrm rot="1085608">
            <a:off x="2727960" y="1219200"/>
            <a:ext cx="1645920" cy="39624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DFF0094-0BF3-123A-9CA6-9CD05060AC80}"/>
              </a:ext>
            </a:extLst>
          </p:cNvPr>
          <p:cNvSpPr txBox="1"/>
          <p:nvPr/>
        </p:nvSpPr>
        <p:spPr>
          <a:xfrm>
            <a:off x="5851803" y="3048000"/>
            <a:ext cx="63401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0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【</a:t>
            </a:r>
            <a:r>
              <a:rPr kumimoji="1" lang="ja-US" altLang="en-US" sz="40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定理</a:t>
            </a:r>
            <a:r>
              <a:rPr kumimoji="1" lang="en-US" altLang="ja-US" sz="40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】</a:t>
            </a:r>
            <a:r>
              <a:rPr kumimoji="1" lang="ja-US" altLang="en-US" sz="40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以下の変換が可能</a:t>
            </a:r>
            <a:b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NLOG machine</a:t>
            </a:r>
          </a:p>
          <a:p>
            <a:pPr algn="l"/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    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⇓</a:t>
            </a:r>
            <a:endParaRPr kumimoji="1" lang="en-US" altLang="ja-US" sz="4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REGEX+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+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先読み</a:t>
            </a:r>
            <a:endParaRPr kumimoji="1" lang="en-US" altLang="ja-US" sz="4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C3CE18-516C-5893-9667-28DAC09A03DD}"/>
              </a:ext>
            </a:extLst>
          </p:cNvPr>
          <p:cNvSpPr txBox="1"/>
          <p:nvPr/>
        </p:nvSpPr>
        <p:spPr>
          <a:xfrm>
            <a:off x="1661160" y="3307080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NLOG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の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言語たち</a:t>
            </a:r>
          </a:p>
        </p:txBody>
      </p:sp>
      <p:sp>
        <p:nvSpPr>
          <p:cNvPr id="15" name="左矢印 14">
            <a:extLst>
              <a:ext uri="{FF2B5EF4-FFF2-40B4-BE49-F238E27FC236}">
                <a16:creationId xmlns:a16="http://schemas.microsoft.com/office/drawing/2014/main" id="{F8D0A6AD-7092-74C8-66BD-4C6840A35954}"/>
              </a:ext>
            </a:extLst>
          </p:cNvPr>
          <p:cNvSpPr/>
          <p:nvPr/>
        </p:nvSpPr>
        <p:spPr>
          <a:xfrm rot="21284559">
            <a:off x="2804161" y="350520"/>
            <a:ext cx="1645920" cy="39624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A8253D4-2DC8-A4F7-BD4B-ADC5CE11C09F}"/>
              </a:ext>
            </a:extLst>
          </p:cNvPr>
          <p:cNvSpPr txBox="1"/>
          <p:nvPr/>
        </p:nvSpPr>
        <p:spPr>
          <a:xfrm>
            <a:off x="4545330" y="0"/>
            <a:ext cx="686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難しいヤツがいる</a:t>
            </a: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60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non-st-conn</a:t>
            </a:r>
            <a:endParaRPr lang="ja-US" altLang="en-US" sz="60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8D583AC-178A-1D73-DDD4-986976D7FFC9}"/>
              </a:ext>
            </a:extLst>
          </p:cNvPr>
          <p:cNvSpPr txBox="1"/>
          <p:nvPr/>
        </p:nvSpPr>
        <p:spPr>
          <a:xfrm>
            <a:off x="6477000" y="5685770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US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∴</a:t>
            </a:r>
            <a:r>
              <a:rPr kumimoji="1" lang="en-US" altLang="ja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NLOG </a:t>
            </a:r>
            <a:r>
              <a:rPr kumimoji="1" lang="ja-US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⊆</a:t>
            </a:r>
            <a:r>
              <a:rPr kumimoji="1" lang="en-US" altLang="ja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REWBLk</a:t>
            </a:r>
            <a:endParaRPr lang="ja-US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263F5C-1E61-8755-9998-E2A91684515E}"/>
              </a:ext>
            </a:extLst>
          </p:cNvPr>
          <p:cNvSpPr txBox="1"/>
          <p:nvPr/>
        </p:nvSpPr>
        <p:spPr>
          <a:xfrm>
            <a:off x="121920" y="274320"/>
            <a:ext cx="2449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REWBLk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3BAA220-BC3C-B16C-9DCD-77451D60BFAD}"/>
              </a:ext>
            </a:extLst>
          </p:cNvPr>
          <p:cNvSpPr txBox="1"/>
          <p:nvPr/>
        </p:nvSpPr>
        <p:spPr>
          <a:xfrm>
            <a:off x="396240" y="5166360"/>
            <a:ext cx="52629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【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次の問題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】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逆は？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REWBLk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⊆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NLOG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28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/>
      <p:bldP spid="19" grpId="0"/>
      <p:bldP spid="20" grpId="0"/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81CE6-57DA-E0DB-D877-9F8EEE05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CB98BF80-992C-51C9-897A-40ABC00DF4CC}"/>
              </a:ext>
            </a:extLst>
          </p:cNvPr>
          <p:cNvSpPr txBox="1">
            <a:spLocks/>
          </p:cNvSpPr>
          <p:nvPr/>
        </p:nvSpPr>
        <p:spPr>
          <a:xfrm>
            <a:off x="0" y="2620645"/>
            <a:ext cx="990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  <a:cs typeface="+mj-cs"/>
              </a:defRPr>
            </a:lvl1pPr>
          </a:lstStyle>
          <a:p>
            <a:r>
              <a:rPr kumimoji="1" lang="en-US" altLang="ja-US" sz="4800"/>
              <a:t>Negative Lookahead </a:t>
            </a:r>
            <a:r>
              <a:rPr kumimoji="1" lang="en-US" altLang="ja-US" sz="5400"/>
              <a:t>?</a:t>
            </a:r>
            <a:r>
              <a:rPr kumimoji="1" lang="en-US" altLang="ja-US" sz="5400" baseline="-25000"/>
              <a:t>neg</a:t>
            </a:r>
            <a:r>
              <a:rPr kumimoji="1" lang="en-US" altLang="ja-US" sz="5400"/>
              <a:t>(E) </a:t>
            </a:r>
            <a:r>
              <a:rPr kumimoji="1" lang="ja-US" altLang="en-US" sz="4000"/>
              <a:t>を使う</a:t>
            </a:r>
            <a:endParaRPr kumimoji="1" lang="ja-US" altLang="en-US" sz="4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CD7BDCA-2EEE-888A-53EB-618F8550EA9B}"/>
              </a:ext>
            </a:extLst>
          </p:cNvPr>
          <p:cNvSpPr txBox="1"/>
          <p:nvPr/>
        </p:nvSpPr>
        <p:spPr>
          <a:xfrm>
            <a:off x="6217920" y="106680"/>
            <a:ext cx="5867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{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(Graph G, s, t) :</a:t>
            </a:r>
            <a:b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G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に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s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から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t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への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path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が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ja-US" altLang="en-US" sz="4400" b="1" u="sng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ない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}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6B3865-3363-15B6-63B9-A58D5218A6BC}"/>
              </a:ext>
            </a:extLst>
          </p:cNvPr>
          <p:cNvSpPr txBox="1"/>
          <p:nvPr/>
        </p:nvSpPr>
        <p:spPr>
          <a:xfrm>
            <a:off x="11628120" y="0"/>
            <a:ext cx="56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CDF9E1-C0BE-24C0-167A-05D7EA1F2B3F}"/>
              </a:ext>
            </a:extLst>
          </p:cNvPr>
          <p:cNvSpPr txBox="1"/>
          <p:nvPr/>
        </p:nvSpPr>
        <p:spPr>
          <a:xfrm>
            <a:off x="354330" y="5850374"/>
            <a:ext cx="53301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US" altLang="en-US" sz="44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否定をとってるだけ</a:t>
            </a:r>
            <a:endParaRPr kumimoji="1" lang="en-US" altLang="ja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17D5E49-411B-DBBB-7EA8-019E2CB1C70E}"/>
              </a:ext>
            </a:extLst>
          </p:cNvPr>
          <p:cNvSpPr txBox="1"/>
          <p:nvPr/>
        </p:nvSpPr>
        <p:spPr>
          <a:xfrm>
            <a:off x="320040" y="1051560"/>
            <a:ext cx="216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5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st-conn</a:t>
            </a:r>
            <a:endParaRPr kumimoji="1" lang="ja-US" altLang="en-US" sz="5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47A0D836-1454-9A43-AFC8-0C1E7EFDF8FF}"/>
              </a:ext>
            </a:extLst>
          </p:cNvPr>
          <p:cNvSpPr/>
          <p:nvPr/>
        </p:nvSpPr>
        <p:spPr>
          <a:xfrm>
            <a:off x="2758440" y="1402080"/>
            <a:ext cx="609600" cy="548640"/>
          </a:xfrm>
          <a:prstGeom prst="rightArrow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C73C46B-6396-6EB0-01FC-5331CD206CBF}"/>
              </a:ext>
            </a:extLst>
          </p:cNvPr>
          <p:cNvSpPr txBox="1"/>
          <p:nvPr/>
        </p:nvSpPr>
        <p:spPr>
          <a:xfrm>
            <a:off x="3550920" y="1066800"/>
            <a:ext cx="3082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5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non-st-conn</a:t>
            </a:r>
            <a:endParaRPr kumimoji="1" lang="ja-US" altLang="en-US" sz="5400" baseline="-25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264CEF1-4C6E-29D6-40B0-1B259904758D}"/>
              </a:ext>
            </a:extLst>
          </p:cNvPr>
          <p:cNvSpPr txBox="1"/>
          <p:nvPr/>
        </p:nvSpPr>
        <p:spPr>
          <a:xfrm>
            <a:off x="2438400" y="6858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補集合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F572222-AB6C-A86D-21B3-D79082381121}"/>
              </a:ext>
            </a:extLst>
          </p:cNvPr>
          <p:cNvSpPr txBox="1"/>
          <p:nvPr/>
        </p:nvSpPr>
        <p:spPr>
          <a:xfrm>
            <a:off x="6019800" y="5836920"/>
            <a:ext cx="4445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?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neg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(E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st-conn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$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 Σ</a:t>
            </a:r>
            <a:r>
              <a:rPr kumimoji="1" lang="en-US" altLang="ja-US" sz="44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C290A6A-0F12-C590-5D68-A0E5EFE4B377}"/>
              </a:ext>
            </a:extLst>
          </p:cNvPr>
          <p:cNvSpPr txBox="1"/>
          <p:nvPr/>
        </p:nvSpPr>
        <p:spPr>
          <a:xfrm>
            <a:off x="6553200" y="1234440"/>
            <a:ext cx="537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=</a:t>
            </a:r>
            <a:endParaRPr kumimoji="1" lang="ja-US" altLang="en-US" sz="5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2AE9C60-7C68-5DD1-14A1-62344836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6200"/>
            <a:ext cx="12159290" cy="176950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53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  <p:bldP spid="18" grpId="0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A688C0D6-84D0-E105-FADD-1B326A6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9447" y="195581"/>
            <a:ext cx="5019674" cy="1663699"/>
          </a:xfrm>
        </p:spPr>
        <p:txBody>
          <a:bodyPr>
            <a:noAutofit/>
          </a:bodyPr>
          <a:lstStyle/>
          <a:p>
            <a:r>
              <a:rPr kumimoji="1" lang="ja-US" altLang="en-US" sz="4000"/>
              <a:t>到達できない場合を</a:t>
            </a:r>
            <a:br>
              <a:rPr kumimoji="1" lang="en-US" altLang="ja-US" sz="4000"/>
            </a:br>
            <a:r>
              <a:rPr kumimoji="1" lang="en-US" altLang="ja-US" sz="4000"/>
              <a:t>NSPACE[ log(N) ] </a:t>
            </a:r>
            <a:r>
              <a:rPr kumimoji="1" lang="ja-US" altLang="en-US" sz="4000"/>
              <a:t>で</a:t>
            </a:r>
            <a:br>
              <a:rPr kumimoji="1" lang="en-US" altLang="ja-US" sz="4000"/>
            </a:br>
            <a:r>
              <a:rPr kumimoji="1" lang="ja-US" altLang="en-US" sz="4000"/>
              <a:t>解けるか？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624242C-64CC-5EFA-79B2-4B31D66C21E8}"/>
              </a:ext>
            </a:extLst>
          </p:cNvPr>
          <p:cNvSpPr txBox="1"/>
          <p:nvPr/>
        </p:nvSpPr>
        <p:spPr>
          <a:xfrm>
            <a:off x="7011591" y="2003582"/>
            <a:ext cx="5361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到達できる場合は運良くパス</a:t>
            </a: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を見つければ良い</a:t>
            </a: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非決定性と相性良い</a:t>
            </a: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「到達できない」保証は大変</a:t>
            </a: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頂点の記憶に</a:t>
            </a: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log(N)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K 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頂点程度のメモリで</a:t>
            </a:r>
            <a:b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全てのグラフを相手にする</a:t>
            </a: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BFS 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や</a:t>
            </a: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DFS 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などは無理</a:t>
            </a: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pic>
        <p:nvPicPr>
          <p:cNvPr id="12" name="図 11" descr="スポーツゲーム, バスケットボー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B2D7BFE-8B45-9E0A-30DA-3DAC61C7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1431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A5F3244-FFD6-BBB7-359C-6BD1B5F48A5D}"/>
              </a:ext>
            </a:extLst>
          </p:cNvPr>
          <p:cNvSpPr txBox="1"/>
          <p:nvPr/>
        </p:nvSpPr>
        <p:spPr>
          <a:xfrm>
            <a:off x="11628120" y="6334780"/>
            <a:ext cx="56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FC794A-00C6-E483-2BB7-177F0F34065E}"/>
              </a:ext>
            </a:extLst>
          </p:cNvPr>
          <p:cNvSpPr txBox="1"/>
          <p:nvPr/>
        </p:nvSpPr>
        <p:spPr>
          <a:xfrm>
            <a:off x="518160" y="0"/>
            <a:ext cx="458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solidFill>
                  <a:schemeClr val="bg1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</a:t>
            </a:r>
            <a:endParaRPr kumimoji="1" lang="ja-US" altLang="en-US" sz="4400">
              <a:solidFill>
                <a:schemeClr val="bg1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DE3B2A3-DD60-158A-1854-4D38D5D8D088}"/>
              </a:ext>
            </a:extLst>
          </p:cNvPr>
          <p:cNvSpPr txBox="1"/>
          <p:nvPr/>
        </p:nvSpPr>
        <p:spPr>
          <a:xfrm>
            <a:off x="6035040" y="6088559"/>
            <a:ext cx="450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solidFill>
                  <a:schemeClr val="bg1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t</a:t>
            </a:r>
            <a:endParaRPr kumimoji="1" lang="ja-US" altLang="en-US" sz="4400">
              <a:solidFill>
                <a:schemeClr val="bg1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8" name="上矢印 7">
            <a:extLst>
              <a:ext uri="{FF2B5EF4-FFF2-40B4-BE49-F238E27FC236}">
                <a16:creationId xmlns:a16="http://schemas.microsoft.com/office/drawing/2014/main" id="{22EADE83-C448-BFA3-0DC1-B1FD885831CC}"/>
              </a:ext>
            </a:extLst>
          </p:cNvPr>
          <p:cNvSpPr/>
          <p:nvPr/>
        </p:nvSpPr>
        <p:spPr>
          <a:xfrm rot="19384691">
            <a:off x="5821680" y="5913120"/>
            <a:ext cx="228600" cy="42672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9" name="上矢印 8">
            <a:extLst>
              <a:ext uri="{FF2B5EF4-FFF2-40B4-BE49-F238E27FC236}">
                <a16:creationId xmlns:a16="http://schemas.microsoft.com/office/drawing/2014/main" id="{EDE21293-E56B-AC7D-9C4A-E56E371EE327}"/>
              </a:ext>
            </a:extLst>
          </p:cNvPr>
          <p:cNvSpPr/>
          <p:nvPr/>
        </p:nvSpPr>
        <p:spPr>
          <a:xfrm rot="7040704">
            <a:off x="1082040" y="304800"/>
            <a:ext cx="228600" cy="42672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4923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B8F60-8876-B053-C2C6-DF7B237AA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1791E-D4A1-2D60-E83F-D047EE6A2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3" y="0"/>
            <a:ext cx="10515600" cy="1325563"/>
          </a:xfrm>
        </p:spPr>
        <p:txBody>
          <a:bodyPr/>
          <a:lstStyle/>
          <a:p>
            <a:r>
              <a:rPr kumimoji="1" lang="en-US" altLang="ja-US"/>
              <a:t>REGEX/</a:t>
            </a:r>
            <a:r>
              <a:rPr kumimoji="1" lang="ja-US" altLang="en-US"/>
              <a:t>普通の正規表現</a:t>
            </a:r>
            <a:r>
              <a:rPr kumimoji="1" lang="en-US" altLang="ja-US"/>
              <a:t> </a:t>
            </a:r>
            <a:r>
              <a:rPr kumimoji="1" lang="ja-US" altLang="en-US"/>
              <a:t>の思い出し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C50B2F-B92E-52E7-0B74-09765D439109}"/>
              </a:ext>
            </a:extLst>
          </p:cNvPr>
          <p:cNvSpPr txBox="1"/>
          <p:nvPr/>
        </p:nvSpPr>
        <p:spPr>
          <a:xfrm>
            <a:off x="929052" y="1139760"/>
            <a:ext cx="1010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80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例</a:t>
            </a: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: Σ</a:t>
            </a:r>
            <a:r>
              <a:rPr kumimoji="1" lang="en-US" altLang="ja-US" sz="80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 </a:t>
            </a:r>
            <a:r>
              <a:rPr kumimoji="1" lang="en-US" altLang="ja-US" sz="8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 Σ</a:t>
            </a:r>
            <a:r>
              <a:rPr kumimoji="1" lang="en-US" altLang="ja-US" sz="80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endParaRPr kumimoji="1" lang="en-US" altLang="ja-US" sz="80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AE0A04C-D018-D9C8-8F44-E323F41927FA}"/>
              </a:ext>
            </a:extLst>
          </p:cNvPr>
          <p:cNvSpPr txBox="1"/>
          <p:nvPr/>
        </p:nvSpPr>
        <p:spPr>
          <a:xfrm>
            <a:off x="3678727" y="2240280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あらゆる一文字にマッチする式</a:t>
            </a:r>
            <a:endParaRPr kumimoji="1" lang="en-US" altLang="ja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EFE374-E1F9-D257-683B-759A43941EBA}"/>
              </a:ext>
            </a:extLst>
          </p:cNvPr>
          <p:cNvSpPr txBox="1"/>
          <p:nvPr/>
        </p:nvSpPr>
        <p:spPr>
          <a:xfrm>
            <a:off x="3672840" y="3169920"/>
            <a:ext cx="8214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E*</a:t>
            </a:r>
            <a:r>
              <a:rPr kumimoji="1" lang="en-US" altLang="ja-US" sz="48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式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を好きな回数繰り返す式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DA46756-FED5-2385-A250-D45A1C1B0E32}"/>
              </a:ext>
            </a:extLst>
          </p:cNvPr>
          <p:cNvSpPr txBox="1"/>
          <p:nvPr/>
        </p:nvSpPr>
        <p:spPr>
          <a:xfrm>
            <a:off x="0" y="4356854"/>
            <a:ext cx="1202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 PPL2025 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</a:t>
            </a:r>
            <a:endParaRPr lang="ja-US" altLang="en-US" sz="16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5498480-B338-13E5-6210-3536B7A6D6F4}"/>
              </a:ext>
            </a:extLst>
          </p:cNvPr>
          <p:cNvSpPr txBox="1"/>
          <p:nvPr/>
        </p:nvSpPr>
        <p:spPr>
          <a:xfrm>
            <a:off x="571500" y="5227380"/>
            <a:ext cx="1137666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US" altLang="en-US" sz="4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この式の意味（言語）は</a:t>
            </a:r>
            <a:endParaRPr lang="en-US" altLang="ja-US" sz="4000">
              <a:solidFill>
                <a:prstClr val="white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〚 E</a:t>
            </a:r>
            <a:r>
              <a:rPr lang="ja-US" altLang="en-US" sz="48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例</a:t>
            </a:r>
            <a:r>
              <a:rPr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〛 </a:t>
            </a:r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= { w : w </a:t>
            </a:r>
            <a:r>
              <a:rPr kumimoji="0" lang="ja-US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に</a:t>
            </a:r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PPL2025 </a:t>
            </a:r>
            <a:r>
              <a:rPr kumimoji="0" lang="ja-US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が出現</a:t>
            </a:r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} </a:t>
            </a:r>
            <a:endParaRPr lang="ja-US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BF59D4F-0552-996A-50B2-2C2277BBF333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3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2286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4972D-04B9-8326-D9EA-9D22B437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A919F9-00A8-7BD8-7AAF-00C6A7A4E013}"/>
              </a:ext>
            </a:extLst>
          </p:cNvPr>
          <p:cNvSpPr txBox="1"/>
          <p:nvPr/>
        </p:nvSpPr>
        <p:spPr>
          <a:xfrm>
            <a:off x="7026831" y="1881662"/>
            <a:ext cx="5361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これが実はできる</a:t>
            </a: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Immerman–Szelepcsényi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の</a:t>
            </a:r>
            <a:b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定理</a:t>
            </a: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(NL = co-NL,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この定理を基に色々すると</a:t>
            </a:r>
            <a:b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REGEX + 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+ 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先読み</a:t>
            </a:r>
            <a:b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         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⇓</a:t>
            </a: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       NLOG machine</a:t>
            </a:r>
          </a:p>
          <a:p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  </a:t>
            </a:r>
            <a:r>
              <a:rPr kumimoji="1" lang="ja-US" altLang="en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の変換が出来る</a:t>
            </a:r>
            <a:endParaRPr kumimoji="1" lang="en-US" altLang="ja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r>
              <a:rPr kumimoji="1" lang="en-US" altLang="ja-US" sz="28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【</a:t>
            </a:r>
            <a:r>
              <a:rPr kumimoji="1" lang="ja-US" altLang="en-US" sz="28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定理</a:t>
            </a:r>
            <a:r>
              <a:rPr kumimoji="1" lang="en-US" altLang="ja-US" sz="28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】REWBLk </a:t>
            </a:r>
            <a:r>
              <a:rPr kumimoji="1" lang="ja-US" altLang="en-US" sz="28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⊆</a:t>
            </a:r>
            <a:r>
              <a:rPr kumimoji="1" lang="en-US" altLang="ja-US" sz="28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NLOG</a:t>
            </a:r>
          </a:p>
        </p:txBody>
      </p:sp>
      <p:pic>
        <p:nvPicPr>
          <p:cNvPr id="12" name="図 11" descr="スポーツゲーム, バスケットボー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E87C81A-CD43-0D07-879B-B222B3F8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1431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732074-6E4E-3499-A9D4-2A718F72A288}"/>
              </a:ext>
            </a:extLst>
          </p:cNvPr>
          <p:cNvSpPr txBox="1"/>
          <p:nvPr/>
        </p:nvSpPr>
        <p:spPr>
          <a:xfrm>
            <a:off x="11628120" y="6334780"/>
            <a:ext cx="56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11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27188E36-13EB-A94D-863F-2FEAE11B51F4}"/>
              </a:ext>
            </a:extLst>
          </p:cNvPr>
          <p:cNvSpPr txBox="1">
            <a:spLocks/>
          </p:cNvSpPr>
          <p:nvPr/>
        </p:nvSpPr>
        <p:spPr>
          <a:xfrm>
            <a:off x="6989447" y="195581"/>
            <a:ext cx="5019674" cy="1663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  <a:cs typeface="+mj-cs"/>
              </a:defRPr>
            </a:lvl1pPr>
          </a:lstStyle>
          <a:p>
            <a:r>
              <a:rPr kumimoji="1" lang="ja-US" altLang="en-US" sz="4000"/>
              <a:t>到達できない場合を</a:t>
            </a:r>
            <a:br>
              <a:rPr kumimoji="1" lang="en-US" altLang="ja-US" sz="4000"/>
            </a:br>
            <a:r>
              <a:rPr kumimoji="1" lang="en-US" altLang="ja-US" sz="4000"/>
              <a:t>NSPACE[ log(N) ] </a:t>
            </a:r>
            <a:r>
              <a:rPr kumimoji="1" lang="ja-US" altLang="en-US" sz="4000"/>
              <a:t>で</a:t>
            </a:r>
            <a:br>
              <a:rPr kumimoji="1" lang="en-US" altLang="ja-US" sz="4000"/>
            </a:br>
            <a:r>
              <a:rPr kumimoji="1" lang="ja-US" altLang="en-US" sz="4000"/>
              <a:t>解けるか？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C83E7A-6BAA-DC00-A5C0-8821C35292E1}"/>
              </a:ext>
            </a:extLst>
          </p:cNvPr>
          <p:cNvSpPr txBox="1"/>
          <p:nvPr/>
        </p:nvSpPr>
        <p:spPr>
          <a:xfrm>
            <a:off x="518160" y="0"/>
            <a:ext cx="458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solidFill>
                  <a:schemeClr val="bg1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</a:t>
            </a:r>
            <a:endParaRPr kumimoji="1" lang="ja-US" altLang="en-US" sz="4400">
              <a:solidFill>
                <a:schemeClr val="bg1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1ED718-C8C7-3D13-1705-A9D3845847C5}"/>
              </a:ext>
            </a:extLst>
          </p:cNvPr>
          <p:cNvSpPr txBox="1"/>
          <p:nvPr/>
        </p:nvSpPr>
        <p:spPr>
          <a:xfrm>
            <a:off x="6035040" y="6088559"/>
            <a:ext cx="450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solidFill>
                  <a:schemeClr val="bg1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t</a:t>
            </a:r>
            <a:endParaRPr kumimoji="1" lang="ja-US" altLang="en-US" sz="4400">
              <a:solidFill>
                <a:schemeClr val="bg1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9" name="上矢印 8">
            <a:extLst>
              <a:ext uri="{FF2B5EF4-FFF2-40B4-BE49-F238E27FC236}">
                <a16:creationId xmlns:a16="http://schemas.microsoft.com/office/drawing/2014/main" id="{071DD525-6E56-A4D6-8371-9F8DB0FD79D0}"/>
              </a:ext>
            </a:extLst>
          </p:cNvPr>
          <p:cNvSpPr/>
          <p:nvPr/>
        </p:nvSpPr>
        <p:spPr>
          <a:xfrm rot="19384691">
            <a:off x="5821680" y="5913120"/>
            <a:ext cx="228600" cy="42672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1" name="上矢印 10">
            <a:extLst>
              <a:ext uri="{FF2B5EF4-FFF2-40B4-BE49-F238E27FC236}">
                <a16:creationId xmlns:a16="http://schemas.microsoft.com/office/drawing/2014/main" id="{BC0F4BDB-30F7-62C2-BA9C-594311B05C29}"/>
              </a:ext>
            </a:extLst>
          </p:cNvPr>
          <p:cNvSpPr/>
          <p:nvPr/>
        </p:nvSpPr>
        <p:spPr>
          <a:xfrm rot="7040704">
            <a:off x="1082040" y="304800"/>
            <a:ext cx="228600" cy="42672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3399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56A17-968F-3F89-837B-743258DBB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1121A7-29D9-844B-8D02-102E83BD8148}"/>
              </a:ext>
            </a:extLst>
          </p:cNvPr>
          <p:cNvSpPr txBox="1"/>
          <p:nvPr/>
        </p:nvSpPr>
        <p:spPr>
          <a:xfrm>
            <a:off x="1007746" y="3250882"/>
            <a:ext cx="1066318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🌟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pat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C588A7C1-96E1-C458-E51F-8AEA6F3D4467}"/>
              </a:ext>
            </a:extLst>
          </p:cNvPr>
          <p:cNvSpPr/>
          <p:nvPr/>
        </p:nvSpPr>
        <p:spPr>
          <a:xfrm>
            <a:off x="385764" y="1428751"/>
            <a:ext cx="7800974" cy="515778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F960C8D8-85D1-6930-0E13-A979E7231D31}"/>
              </a:ext>
            </a:extLst>
          </p:cNvPr>
          <p:cNvSpPr/>
          <p:nvPr/>
        </p:nvSpPr>
        <p:spPr>
          <a:xfrm>
            <a:off x="642939" y="1814513"/>
            <a:ext cx="11549061" cy="4843461"/>
          </a:xfrm>
          <a:custGeom>
            <a:avLst/>
            <a:gdLst>
              <a:gd name="connsiteX0" fmla="*/ 0 w 11549061"/>
              <a:gd name="connsiteY0" fmla="*/ 807260 h 4843461"/>
              <a:gd name="connsiteX1" fmla="*/ 807260 w 11549061"/>
              <a:gd name="connsiteY1" fmla="*/ 0 h 4843461"/>
              <a:gd name="connsiteX2" fmla="*/ 1590336 w 11549061"/>
              <a:gd name="connsiteY2" fmla="*/ 0 h 4843461"/>
              <a:gd name="connsiteX3" fmla="*/ 2075375 w 11549061"/>
              <a:gd name="connsiteY3" fmla="*/ 0 h 4843461"/>
              <a:gd name="connsiteX4" fmla="*/ 2461069 w 11549061"/>
              <a:gd name="connsiteY4" fmla="*/ 0 h 4843461"/>
              <a:gd name="connsiteX5" fmla="*/ 3144799 w 11549061"/>
              <a:gd name="connsiteY5" fmla="*/ 0 h 4843461"/>
              <a:gd name="connsiteX6" fmla="*/ 3629838 w 11549061"/>
              <a:gd name="connsiteY6" fmla="*/ 0 h 4843461"/>
              <a:gd name="connsiteX7" fmla="*/ 4412914 w 11549061"/>
              <a:gd name="connsiteY7" fmla="*/ 0 h 4843461"/>
              <a:gd name="connsiteX8" fmla="*/ 4798608 w 11549061"/>
              <a:gd name="connsiteY8" fmla="*/ 0 h 4843461"/>
              <a:gd name="connsiteX9" fmla="*/ 5581684 w 11549061"/>
              <a:gd name="connsiteY9" fmla="*/ 0 h 4843461"/>
              <a:gd name="connsiteX10" fmla="*/ 5868032 w 11549061"/>
              <a:gd name="connsiteY10" fmla="*/ 0 h 4843461"/>
              <a:gd name="connsiteX11" fmla="*/ 6452417 w 11549061"/>
              <a:gd name="connsiteY11" fmla="*/ 0 h 4843461"/>
              <a:gd name="connsiteX12" fmla="*/ 7036802 w 11549061"/>
              <a:gd name="connsiteY12" fmla="*/ 0 h 4843461"/>
              <a:gd name="connsiteX13" fmla="*/ 7521841 w 11549061"/>
              <a:gd name="connsiteY13" fmla="*/ 0 h 4843461"/>
              <a:gd name="connsiteX14" fmla="*/ 8304917 w 11549061"/>
              <a:gd name="connsiteY14" fmla="*/ 0 h 4843461"/>
              <a:gd name="connsiteX15" fmla="*/ 9087992 w 11549061"/>
              <a:gd name="connsiteY15" fmla="*/ 0 h 4843461"/>
              <a:gd name="connsiteX16" fmla="*/ 9473686 w 11549061"/>
              <a:gd name="connsiteY16" fmla="*/ 0 h 4843461"/>
              <a:gd name="connsiteX17" fmla="*/ 10058071 w 11549061"/>
              <a:gd name="connsiteY17" fmla="*/ 0 h 4843461"/>
              <a:gd name="connsiteX18" fmla="*/ 10741801 w 11549061"/>
              <a:gd name="connsiteY18" fmla="*/ 0 h 4843461"/>
              <a:gd name="connsiteX19" fmla="*/ 11549061 w 11549061"/>
              <a:gd name="connsiteY19" fmla="*/ 807260 h 4843461"/>
              <a:gd name="connsiteX20" fmla="*/ 11549061 w 11549061"/>
              <a:gd name="connsiteY20" fmla="*/ 1248549 h 4843461"/>
              <a:gd name="connsiteX21" fmla="*/ 11549061 w 11549061"/>
              <a:gd name="connsiteY21" fmla="*/ 1851284 h 4843461"/>
              <a:gd name="connsiteX22" fmla="*/ 11549061 w 11549061"/>
              <a:gd name="connsiteY22" fmla="*/ 2389441 h 4843461"/>
              <a:gd name="connsiteX23" fmla="*/ 11549061 w 11549061"/>
              <a:gd name="connsiteY23" fmla="*/ 2863019 h 4843461"/>
              <a:gd name="connsiteX24" fmla="*/ 11549061 w 11549061"/>
              <a:gd name="connsiteY24" fmla="*/ 3401176 h 4843461"/>
              <a:gd name="connsiteX25" fmla="*/ 11549061 w 11549061"/>
              <a:gd name="connsiteY25" fmla="*/ 4036201 h 4843461"/>
              <a:gd name="connsiteX26" fmla="*/ 10741801 w 11549061"/>
              <a:gd name="connsiteY26" fmla="*/ 4843461 h 4843461"/>
              <a:gd name="connsiteX27" fmla="*/ 9958725 w 11549061"/>
              <a:gd name="connsiteY27" fmla="*/ 4843461 h 4843461"/>
              <a:gd name="connsiteX28" fmla="*/ 9274995 w 11549061"/>
              <a:gd name="connsiteY28" fmla="*/ 4843461 h 4843461"/>
              <a:gd name="connsiteX29" fmla="*/ 8889301 w 11549061"/>
              <a:gd name="connsiteY29" fmla="*/ 4843461 h 4843461"/>
              <a:gd name="connsiteX30" fmla="*/ 8205571 w 11549061"/>
              <a:gd name="connsiteY30" fmla="*/ 4843461 h 4843461"/>
              <a:gd name="connsiteX31" fmla="*/ 7919223 w 11549061"/>
              <a:gd name="connsiteY31" fmla="*/ 4843461 h 4843461"/>
              <a:gd name="connsiteX32" fmla="*/ 7235492 w 11549061"/>
              <a:gd name="connsiteY32" fmla="*/ 4843461 h 4843461"/>
              <a:gd name="connsiteX33" fmla="*/ 6849798 w 11549061"/>
              <a:gd name="connsiteY33" fmla="*/ 4843461 h 4843461"/>
              <a:gd name="connsiteX34" fmla="*/ 6563450 w 11549061"/>
              <a:gd name="connsiteY34" fmla="*/ 4843461 h 4843461"/>
              <a:gd name="connsiteX35" fmla="*/ 6177756 w 11549061"/>
              <a:gd name="connsiteY35" fmla="*/ 4843461 h 4843461"/>
              <a:gd name="connsiteX36" fmla="*/ 5494026 w 11549061"/>
              <a:gd name="connsiteY36" fmla="*/ 4843461 h 4843461"/>
              <a:gd name="connsiteX37" fmla="*/ 5108332 w 11549061"/>
              <a:gd name="connsiteY37" fmla="*/ 4843461 h 4843461"/>
              <a:gd name="connsiteX38" fmla="*/ 4821983 w 11549061"/>
              <a:gd name="connsiteY38" fmla="*/ 4843461 h 4843461"/>
              <a:gd name="connsiteX39" fmla="*/ 4436289 w 11549061"/>
              <a:gd name="connsiteY39" fmla="*/ 4843461 h 4843461"/>
              <a:gd name="connsiteX40" fmla="*/ 3951250 w 11549061"/>
              <a:gd name="connsiteY40" fmla="*/ 4843461 h 4843461"/>
              <a:gd name="connsiteX41" fmla="*/ 3366865 w 11549061"/>
              <a:gd name="connsiteY41" fmla="*/ 4843461 h 4843461"/>
              <a:gd name="connsiteX42" fmla="*/ 2981171 w 11549061"/>
              <a:gd name="connsiteY42" fmla="*/ 4843461 h 4843461"/>
              <a:gd name="connsiteX43" fmla="*/ 2198096 w 11549061"/>
              <a:gd name="connsiteY43" fmla="*/ 4843461 h 4843461"/>
              <a:gd name="connsiteX44" fmla="*/ 1613711 w 11549061"/>
              <a:gd name="connsiteY44" fmla="*/ 4843461 h 4843461"/>
              <a:gd name="connsiteX45" fmla="*/ 807260 w 11549061"/>
              <a:gd name="connsiteY45" fmla="*/ 4843461 h 4843461"/>
              <a:gd name="connsiteX46" fmla="*/ 0 w 11549061"/>
              <a:gd name="connsiteY46" fmla="*/ 4036201 h 4843461"/>
              <a:gd name="connsiteX47" fmla="*/ 0 w 11549061"/>
              <a:gd name="connsiteY47" fmla="*/ 3433465 h 4843461"/>
              <a:gd name="connsiteX48" fmla="*/ 0 w 11549061"/>
              <a:gd name="connsiteY48" fmla="*/ 2959887 h 4843461"/>
              <a:gd name="connsiteX49" fmla="*/ 0 w 11549061"/>
              <a:gd name="connsiteY49" fmla="*/ 2421731 h 4843461"/>
              <a:gd name="connsiteX50" fmla="*/ 0 w 11549061"/>
              <a:gd name="connsiteY50" fmla="*/ 1980442 h 4843461"/>
              <a:gd name="connsiteX51" fmla="*/ 0 w 11549061"/>
              <a:gd name="connsiteY51" fmla="*/ 1377706 h 4843461"/>
              <a:gd name="connsiteX52" fmla="*/ 0 w 11549061"/>
              <a:gd name="connsiteY52" fmla="*/ 807260 h 484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549061" h="4843461" extrusionOk="0">
                <a:moveTo>
                  <a:pt x="0" y="807260"/>
                </a:moveTo>
                <a:cubicBezTo>
                  <a:pt x="-75847" y="314639"/>
                  <a:pt x="349867" y="4337"/>
                  <a:pt x="807260" y="0"/>
                </a:cubicBezTo>
                <a:cubicBezTo>
                  <a:pt x="1179271" y="-6592"/>
                  <a:pt x="1256441" y="72290"/>
                  <a:pt x="1590336" y="0"/>
                </a:cubicBezTo>
                <a:cubicBezTo>
                  <a:pt x="1924231" y="-72290"/>
                  <a:pt x="1836473" y="36110"/>
                  <a:pt x="2075375" y="0"/>
                </a:cubicBezTo>
                <a:cubicBezTo>
                  <a:pt x="2314277" y="-36110"/>
                  <a:pt x="2312789" y="2240"/>
                  <a:pt x="2461069" y="0"/>
                </a:cubicBezTo>
                <a:cubicBezTo>
                  <a:pt x="2609349" y="-2240"/>
                  <a:pt x="2869527" y="54293"/>
                  <a:pt x="3144799" y="0"/>
                </a:cubicBezTo>
                <a:cubicBezTo>
                  <a:pt x="3420071" y="-54293"/>
                  <a:pt x="3518011" y="33320"/>
                  <a:pt x="3629838" y="0"/>
                </a:cubicBezTo>
                <a:cubicBezTo>
                  <a:pt x="3741665" y="-33320"/>
                  <a:pt x="4125004" y="91330"/>
                  <a:pt x="4412914" y="0"/>
                </a:cubicBezTo>
                <a:cubicBezTo>
                  <a:pt x="4700824" y="-91330"/>
                  <a:pt x="4625630" y="2977"/>
                  <a:pt x="4798608" y="0"/>
                </a:cubicBezTo>
                <a:cubicBezTo>
                  <a:pt x="4971586" y="-2977"/>
                  <a:pt x="5335364" y="65067"/>
                  <a:pt x="5581684" y="0"/>
                </a:cubicBezTo>
                <a:cubicBezTo>
                  <a:pt x="5828004" y="-65067"/>
                  <a:pt x="5783642" y="15862"/>
                  <a:pt x="5868032" y="0"/>
                </a:cubicBezTo>
                <a:cubicBezTo>
                  <a:pt x="5952422" y="-15862"/>
                  <a:pt x="6167241" y="2577"/>
                  <a:pt x="6452417" y="0"/>
                </a:cubicBezTo>
                <a:cubicBezTo>
                  <a:pt x="6737594" y="-2577"/>
                  <a:pt x="6783016" y="38831"/>
                  <a:pt x="7036802" y="0"/>
                </a:cubicBezTo>
                <a:cubicBezTo>
                  <a:pt x="7290588" y="-38831"/>
                  <a:pt x="7341576" y="48737"/>
                  <a:pt x="7521841" y="0"/>
                </a:cubicBezTo>
                <a:cubicBezTo>
                  <a:pt x="7702106" y="-48737"/>
                  <a:pt x="7992731" y="44154"/>
                  <a:pt x="8304917" y="0"/>
                </a:cubicBezTo>
                <a:cubicBezTo>
                  <a:pt x="8617103" y="-44154"/>
                  <a:pt x="8869723" y="89360"/>
                  <a:pt x="9087992" y="0"/>
                </a:cubicBezTo>
                <a:cubicBezTo>
                  <a:pt x="9306262" y="-89360"/>
                  <a:pt x="9363417" y="28598"/>
                  <a:pt x="9473686" y="0"/>
                </a:cubicBezTo>
                <a:cubicBezTo>
                  <a:pt x="9583955" y="-28598"/>
                  <a:pt x="9802444" y="35276"/>
                  <a:pt x="10058071" y="0"/>
                </a:cubicBezTo>
                <a:cubicBezTo>
                  <a:pt x="10313698" y="-35276"/>
                  <a:pt x="10572996" y="10665"/>
                  <a:pt x="10741801" y="0"/>
                </a:cubicBezTo>
                <a:cubicBezTo>
                  <a:pt x="11183583" y="-12198"/>
                  <a:pt x="11630491" y="344880"/>
                  <a:pt x="11549061" y="807260"/>
                </a:cubicBezTo>
                <a:cubicBezTo>
                  <a:pt x="11568178" y="984481"/>
                  <a:pt x="11504500" y="1041030"/>
                  <a:pt x="11549061" y="1248549"/>
                </a:cubicBezTo>
                <a:cubicBezTo>
                  <a:pt x="11593622" y="1456068"/>
                  <a:pt x="11544636" y="1585835"/>
                  <a:pt x="11549061" y="1851284"/>
                </a:cubicBezTo>
                <a:cubicBezTo>
                  <a:pt x="11553486" y="2116734"/>
                  <a:pt x="11502368" y="2146457"/>
                  <a:pt x="11549061" y="2389441"/>
                </a:cubicBezTo>
                <a:cubicBezTo>
                  <a:pt x="11595754" y="2632425"/>
                  <a:pt x="11516297" y="2689842"/>
                  <a:pt x="11549061" y="2863019"/>
                </a:cubicBezTo>
                <a:cubicBezTo>
                  <a:pt x="11581825" y="3036196"/>
                  <a:pt x="11521617" y="3210937"/>
                  <a:pt x="11549061" y="3401176"/>
                </a:cubicBezTo>
                <a:cubicBezTo>
                  <a:pt x="11576505" y="3591415"/>
                  <a:pt x="11495946" y="3810506"/>
                  <a:pt x="11549061" y="4036201"/>
                </a:cubicBezTo>
                <a:cubicBezTo>
                  <a:pt x="11589924" y="4356359"/>
                  <a:pt x="11208098" y="4865584"/>
                  <a:pt x="10741801" y="4843461"/>
                </a:cubicBezTo>
                <a:cubicBezTo>
                  <a:pt x="10473909" y="4860561"/>
                  <a:pt x="10169230" y="4841785"/>
                  <a:pt x="9958725" y="4843461"/>
                </a:cubicBezTo>
                <a:cubicBezTo>
                  <a:pt x="9748220" y="4845137"/>
                  <a:pt x="9467376" y="4770212"/>
                  <a:pt x="9274995" y="4843461"/>
                </a:cubicBezTo>
                <a:cubicBezTo>
                  <a:pt x="9082614" y="4916710"/>
                  <a:pt x="9052790" y="4817607"/>
                  <a:pt x="8889301" y="4843461"/>
                </a:cubicBezTo>
                <a:cubicBezTo>
                  <a:pt x="8725812" y="4869315"/>
                  <a:pt x="8406693" y="4839994"/>
                  <a:pt x="8205571" y="4843461"/>
                </a:cubicBezTo>
                <a:cubicBezTo>
                  <a:pt x="8004449" y="4846928"/>
                  <a:pt x="8059614" y="4812612"/>
                  <a:pt x="7919223" y="4843461"/>
                </a:cubicBezTo>
                <a:cubicBezTo>
                  <a:pt x="7778832" y="4874310"/>
                  <a:pt x="7497409" y="4762694"/>
                  <a:pt x="7235492" y="4843461"/>
                </a:cubicBezTo>
                <a:cubicBezTo>
                  <a:pt x="6973575" y="4924228"/>
                  <a:pt x="6927477" y="4820613"/>
                  <a:pt x="6849798" y="4843461"/>
                </a:cubicBezTo>
                <a:cubicBezTo>
                  <a:pt x="6772119" y="4866309"/>
                  <a:pt x="6661182" y="4830894"/>
                  <a:pt x="6563450" y="4843461"/>
                </a:cubicBezTo>
                <a:cubicBezTo>
                  <a:pt x="6465718" y="4856028"/>
                  <a:pt x="6333181" y="4829607"/>
                  <a:pt x="6177756" y="4843461"/>
                </a:cubicBezTo>
                <a:cubicBezTo>
                  <a:pt x="6022331" y="4857315"/>
                  <a:pt x="5745860" y="4791515"/>
                  <a:pt x="5494026" y="4843461"/>
                </a:cubicBezTo>
                <a:cubicBezTo>
                  <a:pt x="5242192" y="4895407"/>
                  <a:pt x="5238303" y="4819651"/>
                  <a:pt x="5108332" y="4843461"/>
                </a:cubicBezTo>
                <a:cubicBezTo>
                  <a:pt x="4978361" y="4867271"/>
                  <a:pt x="4900902" y="4831106"/>
                  <a:pt x="4821983" y="4843461"/>
                </a:cubicBezTo>
                <a:cubicBezTo>
                  <a:pt x="4743064" y="4855816"/>
                  <a:pt x="4523703" y="4800067"/>
                  <a:pt x="4436289" y="4843461"/>
                </a:cubicBezTo>
                <a:cubicBezTo>
                  <a:pt x="4348875" y="4886855"/>
                  <a:pt x="4090372" y="4791167"/>
                  <a:pt x="3951250" y="4843461"/>
                </a:cubicBezTo>
                <a:cubicBezTo>
                  <a:pt x="3812128" y="4895755"/>
                  <a:pt x="3555916" y="4827269"/>
                  <a:pt x="3366865" y="4843461"/>
                </a:cubicBezTo>
                <a:cubicBezTo>
                  <a:pt x="3177815" y="4859653"/>
                  <a:pt x="3165956" y="4829749"/>
                  <a:pt x="2981171" y="4843461"/>
                </a:cubicBezTo>
                <a:cubicBezTo>
                  <a:pt x="2796386" y="4857173"/>
                  <a:pt x="2413750" y="4800548"/>
                  <a:pt x="2198096" y="4843461"/>
                </a:cubicBezTo>
                <a:cubicBezTo>
                  <a:pt x="1982443" y="4886374"/>
                  <a:pt x="1773500" y="4791864"/>
                  <a:pt x="1613711" y="4843461"/>
                </a:cubicBezTo>
                <a:cubicBezTo>
                  <a:pt x="1453922" y="4895058"/>
                  <a:pt x="1193871" y="4838542"/>
                  <a:pt x="807260" y="4843461"/>
                </a:cubicBezTo>
                <a:cubicBezTo>
                  <a:pt x="303202" y="4776849"/>
                  <a:pt x="63433" y="4413402"/>
                  <a:pt x="0" y="4036201"/>
                </a:cubicBezTo>
                <a:cubicBezTo>
                  <a:pt x="-47620" y="3809251"/>
                  <a:pt x="24836" y="3662392"/>
                  <a:pt x="0" y="3433465"/>
                </a:cubicBezTo>
                <a:cubicBezTo>
                  <a:pt x="-24836" y="3204538"/>
                  <a:pt x="49003" y="3082881"/>
                  <a:pt x="0" y="2959887"/>
                </a:cubicBezTo>
                <a:cubicBezTo>
                  <a:pt x="-49003" y="2836893"/>
                  <a:pt x="49404" y="2579214"/>
                  <a:pt x="0" y="2421731"/>
                </a:cubicBezTo>
                <a:cubicBezTo>
                  <a:pt x="-49404" y="2264248"/>
                  <a:pt x="1769" y="2143923"/>
                  <a:pt x="0" y="1980442"/>
                </a:cubicBezTo>
                <a:cubicBezTo>
                  <a:pt x="-1769" y="1816961"/>
                  <a:pt x="7479" y="1524505"/>
                  <a:pt x="0" y="1377706"/>
                </a:cubicBezTo>
                <a:cubicBezTo>
                  <a:pt x="-7479" y="1230907"/>
                  <a:pt x="64872" y="957663"/>
                  <a:pt x="0" y="807260"/>
                </a:cubicBezTo>
                <a:close/>
              </a:path>
            </a:pathLst>
          </a:custGeom>
          <a:noFill/>
          <a:ln w="63500">
            <a:solidFill>
              <a:srgbClr val="00FA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9BE39A7C-3FE1-CDB5-8DEF-3EEC1850D62D}"/>
              </a:ext>
            </a:extLst>
          </p:cNvPr>
          <p:cNvSpPr/>
          <p:nvPr/>
        </p:nvSpPr>
        <p:spPr>
          <a:xfrm>
            <a:off x="200025" y="842963"/>
            <a:ext cx="8029575" cy="5829300"/>
          </a:xfrm>
          <a:prstGeom prst="roundRect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E27A6E39-79F4-38CB-7797-676B07F4B766}"/>
              </a:ext>
            </a:extLst>
          </p:cNvPr>
          <p:cNvSpPr/>
          <p:nvPr/>
        </p:nvSpPr>
        <p:spPr>
          <a:xfrm rot="20631053">
            <a:off x="2064585" y="1858073"/>
            <a:ext cx="6076519" cy="4662605"/>
          </a:xfrm>
          <a:prstGeom prst="ellipse">
            <a:avLst/>
          </a:prstGeom>
          <a:noFill/>
          <a:ln w="63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4B98745-A203-1E63-B0B0-29C730A31DB8}"/>
              </a:ext>
            </a:extLst>
          </p:cNvPr>
          <p:cNvSpPr txBox="1"/>
          <p:nvPr/>
        </p:nvSpPr>
        <p:spPr>
          <a:xfrm>
            <a:off x="4795839" y="2124075"/>
            <a:ext cx="3219448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CFL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(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文脈自由</a:t>
            </a:r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)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60C8147F-DD43-99FC-9DFF-193FAC1BED2E}"/>
              </a:ext>
            </a:extLst>
          </p:cNvPr>
          <p:cNvSpPr/>
          <p:nvPr/>
        </p:nvSpPr>
        <p:spPr>
          <a:xfrm>
            <a:off x="2200274" y="3257551"/>
            <a:ext cx="5000625" cy="3228975"/>
          </a:xfrm>
          <a:prstGeom prst="ellipse">
            <a:avLst/>
          </a:prstGeom>
          <a:noFill/>
          <a:ln w="53975"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74A0C5D-0AB6-C81D-661C-EA47D96CE4C4}"/>
              </a:ext>
            </a:extLst>
          </p:cNvPr>
          <p:cNvSpPr txBox="1"/>
          <p:nvPr/>
        </p:nvSpPr>
        <p:spPr>
          <a:xfrm>
            <a:off x="2481266" y="3881438"/>
            <a:ext cx="2204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REGEX</a:t>
            </a:r>
            <a:endParaRPr kumimoji="1" lang="ja-US" altLang="en-US" sz="4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FB547F99-7DBE-D86E-3B39-2AF6B4BCA391}"/>
              </a:ext>
            </a:extLst>
          </p:cNvPr>
          <p:cNvSpPr/>
          <p:nvPr/>
        </p:nvSpPr>
        <p:spPr>
          <a:xfrm rot="745847">
            <a:off x="732772" y="2719762"/>
            <a:ext cx="6518124" cy="3697236"/>
          </a:xfrm>
          <a:prstGeom prst="ellipse">
            <a:avLst/>
          </a:prstGeom>
          <a:noFill/>
          <a:ln w="63500">
            <a:solidFill>
              <a:srgbClr val="FFF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04553E-103B-1843-E87F-D7800846C8DB}"/>
              </a:ext>
            </a:extLst>
          </p:cNvPr>
          <p:cNvSpPr txBox="1"/>
          <p:nvPr/>
        </p:nvSpPr>
        <p:spPr>
          <a:xfrm>
            <a:off x="1371602" y="2328861"/>
            <a:ext cx="2672526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REGEX+ </a:t>
            </a: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endParaRPr kumimoji="1" lang="ja-US" altLang="en-US" sz="40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E634BA5-4DA0-BC93-DBA7-059633D8A54A}"/>
              </a:ext>
            </a:extLst>
          </p:cNvPr>
          <p:cNvSpPr txBox="1"/>
          <p:nvPr/>
        </p:nvSpPr>
        <p:spPr>
          <a:xfrm>
            <a:off x="471487" y="228599"/>
            <a:ext cx="2403222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Indexed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21C1340-040B-7001-5816-B7838E48A927}"/>
              </a:ext>
            </a:extLst>
          </p:cNvPr>
          <p:cNvSpPr txBox="1"/>
          <p:nvPr/>
        </p:nvSpPr>
        <p:spPr>
          <a:xfrm>
            <a:off x="2757489" y="942974"/>
            <a:ext cx="198323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EDT0L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234CA3-71E7-53C9-2E96-2B6D8DBA8FDB}"/>
              </a:ext>
            </a:extLst>
          </p:cNvPr>
          <p:cNvSpPr txBox="1"/>
          <p:nvPr/>
        </p:nvSpPr>
        <p:spPr>
          <a:xfrm>
            <a:off x="2902982" y="4627363"/>
            <a:ext cx="4454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= REGEX</a:t>
            </a:r>
          </a:p>
          <a:p>
            <a:r>
              <a:rPr kumimoji="1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+ </a:t>
            </a:r>
            <a:r>
              <a:rPr kumimoji="1" lang="ja-US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先読み</a:t>
            </a:r>
            <a:endParaRPr lang="ja-US" altLang="en-US" sz="48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67C2FFB-FA47-153C-8122-867BA532A8D1}"/>
              </a:ext>
            </a:extLst>
          </p:cNvPr>
          <p:cNvSpPr txBox="1"/>
          <p:nvPr/>
        </p:nvSpPr>
        <p:spPr>
          <a:xfrm>
            <a:off x="9682337" y="657226"/>
            <a:ext cx="2316660" cy="2123658"/>
          </a:xfrm>
          <a:custGeom>
            <a:avLst/>
            <a:gdLst>
              <a:gd name="connsiteX0" fmla="*/ 0 w 2316660"/>
              <a:gd name="connsiteY0" fmla="*/ 0 h 2123658"/>
              <a:gd name="connsiteX1" fmla="*/ 579165 w 2316660"/>
              <a:gd name="connsiteY1" fmla="*/ 0 h 2123658"/>
              <a:gd name="connsiteX2" fmla="*/ 1181497 w 2316660"/>
              <a:gd name="connsiteY2" fmla="*/ 0 h 2123658"/>
              <a:gd name="connsiteX3" fmla="*/ 1691162 w 2316660"/>
              <a:gd name="connsiteY3" fmla="*/ 0 h 2123658"/>
              <a:gd name="connsiteX4" fmla="*/ 2316660 w 2316660"/>
              <a:gd name="connsiteY4" fmla="*/ 0 h 2123658"/>
              <a:gd name="connsiteX5" fmla="*/ 2316660 w 2316660"/>
              <a:gd name="connsiteY5" fmla="*/ 552151 h 2123658"/>
              <a:gd name="connsiteX6" fmla="*/ 2316660 w 2316660"/>
              <a:gd name="connsiteY6" fmla="*/ 1040592 h 2123658"/>
              <a:gd name="connsiteX7" fmla="*/ 2316660 w 2316660"/>
              <a:gd name="connsiteY7" fmla="*/ 1571507 h 2123658"/>
              <a:gd name="connsiteX8" fmla="*/ 2316660 w 2316660"/>
              <a:gd name="connsiteY8" fmla="*/ 2123658 h 2123658"/>
              <a:gd name="connsiteX9" fmla="*/ 1806995 w 2316660"/>
              <a:gd name="connsiteY9" fmla="*/ 2123658 h 2123658"/>
              <a:gd name="connsiteX10" fmla="*/ 1204663 w 2316660"/>
              <a:gd name="connsiteY10" fmla="*/ 2123658 h 2123658"/>
              <a:gd name="connsiteX11" fmla="*/ 671831 w 2316660"/>
              <a:gd name="connsiteY11" fmla="*/ 2123658 h 2123658"/>
              <a:gd name="connsiteX12" fmla="*/ 0 w 2316660"/>
              <a:gd name="connsiteY12" fmla="*/ 2123658 h 2123658"/>
              <a:gd name="connsiteX13" fmla="*/ 0 w 2316660"/>
              <a:gd name="connsiteY13" fmla="*/ 1613980 h 2123658"/>
              <a:gd name="connsiteX14" fmla="*/ 0 w 2316660"/>
              <a:gd name="connsiteY14" fmla="*/ 1083066 h 2123658"/>
              <a:gd name="connsiteX15" fmla="*/ 0 w 2316660"/>
              <a:gd name="connsiteY15" fmla="*/ 530915 h 2123658"/>
              <a:gd name="connsiteX16" fmla="*/ 0 w 2316660"/>
              <a:gd name="connsiteY16" fmla="*/ 0 h 21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6660" h="2123658" fill="none" extrusionOk="0">
                <a:moveTo>
                  <a:pt x="0" y="0"/>
                </a:moveTo>
                <a:cubicBezTo>
                  <a:pt x="146854" y="-46131"/>
                  <a:pt x="409828" y="10252"/>
                  <a:pt x="579165" y="0"/>
                </a:cubicBezTo>
                <a:cubicBezTo>
                  <a:pt x="748502" y="-10252"/>
                  <a:pt x="983576" y="39189"/>
                  <a:pt x="1181497" y="0"/>
                </a:cubicBezTo>
                <a:cubicBezTo>
                  <a:pt x="1379418" y="-39189"/>
                  <a:pt x="1505208" y="1962"/>
                  <a:pt x="1691162" y="0"/>
                </a:cubicBezTo>
                <a:cubicBezTo>
                  <a:pt x="1877117" y="-1962"/>
                  <a:pt x="2117180" y="55399"/>
                  <a:pt x="2316660" y="0"/>
                </a:cubicBezTo>
                <a:cubicBezTo>
                  <a:pt x="2323161" y="190248"/>
                  <a:pt x="2315450" y="305909"/>
                  <a:pt x="2316660" y="552151"/>
                </a:cubicBezTo>
                <a:cubicBezTo>
                  <a:pt x="2317870" y="798393"/>
                  <a:pt x="2302734" y="821737"/>
                  <a:pt x="2316660" y="1040592"/>
                </a:cubicBezTo>
                <a:cubicBezTo>
                  <a:pt x="2330586" y="1259447"/>
                  <a:pt x="2276939" y="1398953"/>
                  <a:pt x="2316660" y="1571507"/>
                </a:cubicBezTo>
                <a:cubicBezTo>
                  <a:pt x="2356381" y="1744061"/>
                  <a:pt x="2281426" y="1983967"/>
                  <a:pt x="2316660" y="2123658"/>
                </a:cubicBezTo>
                <a:cubicBezTo>
                  <a:pt x="2208432" y="2174494"/>
                  <a:pt x="2043900" y="2099743"/>
                  <a:pt x="1806995" y="2123658"/>
                </a:cubicBezTo>
                <a:cubicBezTo>
                  <a:pt x="1570091" y="2147573"/>
                  <a:pt x="1337358" y="2116824"/>
                  <a:pt x="1204663" y="2123658"/>
                </a:cubicBezTo>
                <a:cubicBezTo>
                  <a:pt x="1071968" y="2130492"/>
                  <a:pt x="849477" y="2086882"/>
                  <a:pt x="671831" y="2123658"/>
                </a:cubicBezTo>
                <a:cubicBezTo>
                  <a:pt x="494185" y="2160434"/>
                  <a:pt x="172347" y="2043486"/>
                  <a:pt x="0" y="2123658"/>
                </a:cubicBezTo>
                <a:cubicBezTo>
                  <a:pt x="-8881" y="1878754"/>
                  <a:pt x="29992" y="1832991"/>
                  <a:pt x="0" y="1613980"/>
                </a:cubicBezTo>
                <a:cubicBezTo>
                  <a:pt x="-29992" y="1394969"/>
                  <a:pt x="44726" y="1206407"/>
                  <a:pt x="0" y="1083066"/>
                </a:cubicBezTo>
                <a:cubicBezTo>
                  <a:pt x="-44726" y="959725"/>
                  <a:pt x="27074" y="749017"/>
                  <a:pt x="0" y="530915"/>
                </a:cubicBezTo>
                <a:cubicBezTo>
                  <a:pt x="-27074" y="312813"/>
                  <a:pt x="29486" y="251248"/>
                  <a:pt x="0" y="0"/>
                </a:cubicBezTo>
                <a:close/>
              </a:path>
              <a:path w="2316660" h="2123658" stroke="0" extrusionOk="0">
                <a:moveTo>
                  <a:pt x="0" y="0"/>
                </a:moveTo>
                <a:cubicBezTo>
                  <a:pt x="192853" y="-41013"/>
                  <a:pt x="326530" y="17980"/>
                  <a:pt x="555998" y="0"/>
                </a:cubicBezTo>
                <a:cubicBezTo>
                  <a:pt x="785466" y="-17980"/>
                  <a:pt x="849027" y="51450"/>
                  <a:pt x="1065664" y="0"/>
                </a:cubicBezTo>
                <a:cubicBezTo>
                  <a:pt x="1282301" y="-51450"/>
                  <a:pt x="1429500" y="7476"/>
                  <a:pt x="1691162" y="0"/>
                </a:cubicBezTo>
                <a:cubicBezTo>
                  <a:pt x="1952824" y="-7476"/>
                  <a:pt x="2161352" y="31327"/>
                  <a:pt x="2316660" y="0"/>
                </a:cubicBezTo>
                <a:cubicBezTo>
                  <a:pt x="2343719" y="230968"/>
                  <a:pt x="2263312" y="397854"/>
                  <a:pt x="2316660" y="509678"/>
                </a:cubicBezTo>
                <a:cubicBezTo>
                  <a:pt x="2370008" y="621502"/>
                  <a:pt x="2305012" y="832592"/>
                  <a:pt x="2316660" y="998119"/>
                </a:cubicBezTo>
                <a:cubicBezTo>
                  <a:pt x="2328308" y="1163646"/>
                  <a:pt x="2262673" y="1322108"/>
                  <a:pt x="2316660" y="1529034"/>
                </a:cubicBezTo>
                <a:cubicBezTo>
                  <a:pt x="2370647" y="1735960"/>
                  <a:pt x="2269683" y="1975135"/>
                  <a:pt x="2316660" y="2123658"/>
                </a:cubicBezTo>
                <a:cubicBezTo>
                  <a:pt x="2135992" y="2152845"/>
                  <a:pt x="1943199" y="2090254"/>
                  <a:pt x="1783828" y="2123658"/>
                </a:cubicBezTo>
                <a:cubicBezTo>
                  <a:pt x="1624457" y="2157062"/>
                  <a:pt x="1472870" y="2098805"/>
                  <a:pt x="1204663" y="2123658"/>
                </a:cubicBezTo>
                <a:cubicBezTo>
                  <a:pt x="936456" y="2148511"/>
                  <a:pt x="880749" y="2092869"/>
                  <a:pt x="625498" y="2123658"/>
                </a:cubicBezTo>
                <a:cubicBezTo>
                  <a:pt x="370248" y="2154447"/>
                  <a:pt x="186421" y="2115960"/>
                  <a:pt x="0" y="2123658"/>
                </a:cubicBezTo>
                <a:cubicBezTo>
                  <a:pt x="-47607" y="1878776"/>
                  <a:pt x="18976" y="1731642"/>
                  <a:pt x="0" y="1550270"/>
                </a:cubicBezTo>
                <a:cubicBezTo>
                  <a:pt x="-18976" y="1368898"/>
                  <a:pt x="33229" y="1107084"/>
                  <a:pt x="0" y="976883"/>
                </a:cubicBezTo>
                <a:cubicBezTo>
                  <a:pt x="-33229" y="846682"/>
                  <a:pt x="73694" y="263176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REGEX</a:t>
            </a:r>
            <a:b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+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変数</a:t>
            </a:r>
            <a:endParaRPr kumimoji="1" lang="en-US" altLang="ja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+ </a:t>
            </a:r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先読み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20D29E1-64F0-11C4-76E7-958CCA026129}"/>
              </a:ext>
            </a:extLst>
          </p:cNvPr>
          <p:cNvSpPr txBox="1"/>
          <p:nvPr/>
        </p:nvSpPr>
        <p:spPr>
          <a:xfrm>
            <a:off x="8314015" y="3471864"/>
            <a:ext cx="396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NSPACE[ log(N) ]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7" name="等号 26">
            <a:extLst>
              <a:ext uri="{FF2B5EF4-FFF2-40B4-BE49-F238E27FC236}">
                <a16:creationId xmlns:a16="http://schemas.microsoft.com/office/drawing/2014/main" id="{1B0FE1D1-AD1B-85FE-A291-2FBD2208141C}"/>
              </a:ext>
            </a:extLst>
          </p:cNvPr>
          <p:cNvSpPr/>
          <p:nvPr/>
        </p:nvSpPr>
        <p:spPr>
          <a:xfrm rot="5400000">
            <a:off x="9236869" y="2857504"/>
            <a:ext cx="778667" cy="664368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473D52-3EC1-A048-CE37-EE2F53C00B22}"/>
              </a:ext>
            </a:extLst>
          </p:cNvPr>
          <p:cNvSpPr txBox="1"/>
          <p:nvPr/>
        </p:nvSpPr>
        <p:spPr>
          <a:xfrm>
            <a:off x="8501064" y="4529138"/>
            <a:ext cx="2363147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🌟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st-conn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DC67D5-8B4F-0351-6EEE-58C89D0B6A9D}"/>
              </a:ext>
            </a:extLst>
          </p:cNvPr>
          <p:cNvSpPr txBox="1"/>
          <p:nvPr/>
        </p:nvSpPr>
        <p:spPr>
          <a:xfrm>
            <a:off x="8482014" y="5353051"/>
            <a:ext cx="3180679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🌟</a:t>
            </a:r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L</a:t>
            </a:r>
            <a:r>
              <a:rPr kumimoji="1" lang="en-US" altLang="ja-US" sz="4800" baseline="-25000">
                <a:solidFill>
                  <a:srgbClr val="00FA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non-</a:t>
            </a:r>
            <a:r>
              <a:rPr kumimoji="1" lang="en-US" altLang="ja-US" sz="4400" baseline="-25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st-conn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44BC4E-A1B8-8A63-D0C4-8AC65552365B}"/>
              </a:ext>
            </a:extLst>
          </p:cNvPr>
          <p:cNvSpPr txBox="1"/>
          <p:nvPr/>
        </p:nvSpPr>
        <p:spPr>
          <a:xfrm>
            <a:off x="9966960" y="2849880"/>
            <a:ext cx="196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US" sz="44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NEW</a:t>
            </a:r>
            <a:r>
              <a:rPr kumimoji="1" lang="en-US" altLang="ja-US" sz="4400" b="1" i="1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!!</a:t>
            </a:r>
            <a:endParaRPr kumimoji="1" lang="ja-US" altLang="en-US" sz="4400" b="1" i="1">
              <a:solidFill>
                <a:srgbClr val="FF0000"/>
              </a:solidFill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47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12C85-4E0C-8775-70FD-947FCCF99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62ED48-9054-B047-C981-FAB8EB5D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3" y="0"/>
            <a:ext cx="10515600" cy="1325563"/>
          </a:xfrm>
        </p:spPr>
        <p:txBody>
          <a:bodyPr/>
          <a:lstStyle/>
          <a:p>
            <a:r>
              <a:rPr kumimoji="1" lang="en-US" altLang="ja-US"/>
              <a:t>REGEX/</a:t>
            </a:r>
            <a:r>
              <a:rPr kumimoji="1" lang="ja-US" altLang="en-US"/>
              <a:t>普通の正規表現</a:t>
            </a:r>
            <a:r>
              <a:rPr kumimoji="1" lang="en-US" altLang="ja-US"/>
              <a:t> </a:t>
            </a:r>
            <a:r>
              <a:rPr kumimoji="1" lang="ja-US" altLang="en-US"/>
              <a:t>の思い出し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68C42A0-0FD5-CF5A-ECC8-F5504783326B}"/>
              </a:ext>
            </a:extLst>
          </p:cNvPr>
          <p:cNvSpPr txBox="1"/>
          <p:nvPr/>
        </p:nvSpPr>
        <p:spPr>
          <a:xfrm>
            <a:off x="929052" y="1139760"/>
            <a:ext cx="1010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80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例</a:t>
            </a: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: Σ</a:t>
            </a:r>
            <a:r>
              <a:rPr kumimoji="1" lang="en-US" altLang="ja-US" sz="80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 </a:t>
            </a:r>
            <a:r>
              <a:rPr kumimoji="1" lang="en-US" altLang="ja-US" sz="8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 Σ</a:t>
            </a:r>
            <a:r>
              <a:rPr kumimoji="1" lang="en-US" altLang="ja-US" sz="80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endParaRPr kumimoji="1" lang="en-US" altLang="ja-US" sz="80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7F86D2B-5B23-C83C-8EA5-AF33DAED088E}"/>
              </a:ext>
            </a:extLst>
          </p:cNvPr>
          <p:cNvSpPr txBox="1"/>
          <p:nvPr/>
        </p:nvSpPr>
        <p:spPr>
          <a:xfrm>
            <a:off x="3678727" y="2240280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あらゆる一文字にマッチする式</a:t>
            </a:r>
            <a:endParaRPr kumimoji="1" lang="en-US" altLang="ja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02A2815-760E-D551-172B-D89477302918}"/>
              </a:ext>
            </a:extLst>
          </p:cNvPr>
          <p:cNvSpPr txBox="1"/>
          <p:nvPr/>
        </p:nvSpPr>
        <p:spPr>
          <a:xfrm>
            <a:off x="3672840" y="3169920"/>
            <a:ext cx="8214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E*</a:t>
            </a:r>
            <a:r>
              <a:rPr kumimoji="1" lang="en-US" altLang="ja-US" sz="48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式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を好きな回数繰り返す式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42CFCC3-F2BA-7C2D-3F80-603D4BB8650E}"/>
              </a:ext>
            </a:extLst>
          </p:cNvPr>
          <p:cNvSpPr txBox="1"/>
          <p:nvPr/>
        </p:nvSpPr>
        <p:spPr>
          <a:xfrm>
            <a:off x="0" y="4356854"/>
            <a:ext cx="1202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 PPL2025 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</a:t>
            </a:r>
            <a:endParaRPr lang="ja-US" altLang="en-US" sz="1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2B262B8-A264-BE60-A7D8-D5591BB41051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3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77E473-1C41-97B7-A84A-3FCB21FDCA57}"/>
              </a:ext>
            </a:extLst>
          </p:cNvPr>
          <p:cNvSpPr txBox="1"/>
          <p:nvPr/>
        </p:nvSpPr>
        <p:spPr>
          <a:xfrm>
            <a:off x="2503170" y="5507474"/>
            <a:ext cx="7174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今日は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</a:t>
            </a:r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です</a:t>
            </a:r>
            <a:endParaRPr lang="ja-US" altLang="en-US" sz="6000"/>
          </a:p>
        </p:txBody>
      </p:sp>
    </p:spTree>
    <p:extLst>
      <p:ext uri="{BB962C8B-B14F-4D97-AF65-F5344CB8AC3E}">
        <p14:creationId xmlns:p14="http://schemas.microsoft.com/office/powerpoint/2010/main" val="2417322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77CED-2D60-74A2-EF4F-8729A136A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05B1A2-B520-CCDA-04EB-36DAB26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3" y="0"/>
            <a:ext cx="10515600" cy="1325563"/>
          </a:xfrm>
        </p:spPr>
        <p:txBody>
          <a:bodyPr/>
          <a:lstStyle/>
          <a:p>
            <a:r>
              <a:rPr kumimoji="1" lang="en-US" altLang="ja-US"/>
              <a:t>REGEX/</a:t>
            </a:r>
            <a:r>
              <a:rPr kumimoji="1" lang="ja-US" altLang="en-US"/>
              <a:t>普通の正規表現</a:t>
            </a:r>
            <a:r>
              <a:rPr kumimoji="1" lang="en-US" altLang="ja-US"/>
              <a:t> </a:t>
            </a:r>
            <a:r>
              <a:rPr kumimoji="1" lang="ja-US" altLang="en-US"/>
              <a:t>の思い出し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988364-42B5-2751-B4A3-055FE50A7C61}"/>
              </a:ext>
            </a:extLst>
          </p:cNvPr>
          <p:cNvSpPr txBox="1"/>
          <p:nvPr/>
        </p:nvSpPr>
        <p:spPr>
          <a:xfrm>
            <a:off x="929052" y="1139760"/>
            <a:ext cx="1010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80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例</a:t>
            </a: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: Σ</a:t>
            </a:r>
            <a:r>
              <a:rPr kumimoji="1" lang="en-US" altLang="ja-US" sz="80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 </a:t>
            </a:r>
            <a:r>
              <a:rPr kumimoji="1" lang="en-US" altLang="ja-US" sz="8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 Σ</a:t>
            </a:r>
            <a:r>
              <a:rPr kumimoji="1" lang="en-US" altLang="ja-US" sz="80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endParaRPr kumimoji="1" lang="en-US" altLang="ja-US" sz="80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EDBE2E6-5212-138B-582D-9EC706D531E1}"/>
              </a:ext>
            </a:extLst>
          </p:cNvPr>
          <p:cNvSpPr txBox="1"/>
          <p:nvPr/>
        </p:nvSpPr>
        <p:spPr>
          <a:xfrm>
            <a:off x="3678727" y="2240280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あらゆる一文字にマッチする式</a:t>
            </a:r>
            <a:endParaRPr kumimoji="1" lang="en-US" altLang="ja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4424C19-8E75-5626-B920-DD586BD67FC7}"/>
              </a:ext>
            </a:extLst>
          </p:cNvPr>
          <p:cNvSpPr txBox="1"/>
          <p:nvPr/>
        </p:nvSpPr>
        <p:spPr>
          <a:xfrm>
            <a:off x="3672840" y="3169920"/>
            <a:ext cx="8214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E*</a:t>
            </a:r>
            <a:r>
              <a:rPr kumimoji="1" lang="en-US" altLang="ja-US" sz="48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式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を好きな回数繰り返す式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CC398C4-EA45-39D7-5E1D-6E353B6407D4}"/>
              </a:ext>
            </a:extLst>
          </p:cNvPr>
          <p:cNvSpPr txBox="1"/>
          <p:nvPr/>
        </p:nvSpPr>
        <p:spPr>
          <a:xfrm>
            <a:off x="0" y="4356854"/>
            <a:ext cx="1202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 PPL2025 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</a:t>
            </a:r>
            <a:endParaRPr lang="ja-US" altLang="en-US" sz="1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04CC154-3A6B-4A6D-E0D2-8D486C1B4634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3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96E30D5-D17C-8EA0-8E77-5D88369EF5AD}"/>
              </a:ext>
            </a:extLst>
          </p:cNvPr>
          <p:cNvSpPr txBox="1"/>
          <p:nvPr/>
        </p:nvSpPr>
        <p:spPr>
          <a:xfrm>
            <a:off x="2503170" y="5507474"/>
            <a:ext cx="7174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今日は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</a:t>
            </a:r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です</a:t>
            </a:r>
            <a:endParaRPr lang="ja-US" altLang="en-US" sz="60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1F631C-437C-5424-D7C0-F3C37166848A}"/>
              </a:ext>
            </a:extLst>
          </p:cNvPr>
          <p:cNvSpPr txBox="1"/>
          <p:nvPr/>
        </p:nvSpPr>
        <p:spPr>
          <a:xfrm>
            <a:off x="2042160" y="51663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C20DC1-6D41-545A-8A59-45ACF04C70AF}"/>
              </a:ext>
            </a:extLst>
          </p:cNvPr>
          <p:cNvSpPr txBox="1"/>
          <p:nvPr/>
        </p:nvSpPr>
        <p:spPr>
          <a:xfrm>
            <a:off x="563880" y="5547360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左端</a:t>
            </a:r>
            <a:br>
              <a:rPr kumimoji="1" lang="en-US" altLang="ja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</a:br>
            <a:r>
              <a:rPr kumimoji="1" lang="ja-US" altLang="en-US" sz="32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スタート</a:t>
            </a:r>
          </a:p>
        </p:txBody>
      </p:sp>
    </p:spTree>
    <p:extLst>
      <p:ext uri="{BB962C8B-B14F-4D97-AF65-F5344CB8AC3E}">
        <p14:creationId xmlns:p14="http://schemas.microsoft.com/office/powerpoint/2010/main" val="284742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0EFE-1A80-A5F3-1140-8D6148264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6070C61D-C6B0-F541-BC79-A5C45C7A5916}"/>
              </a:ext>
            </a:extLst>
          </p:cNvPr>
          <p:cNvSpPr/>
          <p:nvPr/>
        </p:nvSpPr>
        <p:spPr>
          <a:xfrm>
            <a:off x="3368040" y="1036320"/>
            <a:ext cx="1554480" cy="134112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31846F0-732F-939E-AA38-7C8DE4F3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3" y="0"/>
            <a:ext cx="10515600" cy="1325563"/>
          </a:xfrm>
        </p:spPr>
        <p:txBody>
          <a:bodyPr/>
          <a:lstStyle/>
          <a:p>
            <a:r>
              <a:rPr kumimoji="1" lang="en-US" altLang="ja-US"/>
              <a:t>REGEX/</a:t>
            </a:r>
            <a:r>
              <a:rPr kumimoji="1" lang="ja-US" altLang="en-US"/>
              <a:t>普通の正規表現</a:t>
            </a:r>
            <a:r>
              <a:rPr kumimoji="1" lang="en-US" altLang="ja-US"/>
              <a:t> </a:t>
            </a:r>
            <a:r>
              <a:rPr kumimoji="1" lang="ja-US" altLang="en-US"/>
              <a:t>の思い出し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110912A-7B9D-88F7-8FF6-8A20D2848378}"/>
              </a:ext>
            </a:extLst>
          </p:cNvPr>
          <p:cNvSpPr txBox="1"/>
          <p:nvPr/>
        </p:nvSpPr>
        <p:spPr>
          <a:xfrm>
            <a:off x="929052" y="1139760"/>
            <a:ext cx="1010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80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例</a:t>
            </a: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: Σ</a:t>
            </a:r>
            <a:r>
              <a:rPr kumimoji="1" lang="en-US" altLang="ja-US" sz="80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 </a:t>
            </a:r>
            <a:r>
              <a:rPr kumimoji="1" lang="en-US" altLang="ja-US" sz="8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 Σ</a:t>
            </a:r>
            <a:r>
              <a:rPr kumimoji="1" lang="en-US" altLang="ja-US" sz="80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endParaRPr kumimoji="1" lang="en-US" altLang="ja-US" sz="80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4C50961-E6C0-667E-B129-F574D98B675E}"/>
              </a:ext>
            </a:extLst>
          </p:cNvPr>
          <p:cNvSpPr txBox="1"/>
          <p:nvPr/>
        </p:nvSpPr>
        <p:spPr>
          <a:xfrm>
            <a:off x="3678727" y="2240280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あらゆる一文字にマッチする式</a:t>
            </a:r>
            <a:endParaRPr kumimoji="1" lang="en-US" altLang="ja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43B3E7-168F-D6E2-4073-2911C282B4C1}"/>
              </a:ext>
            </a:extLst>
          </p:cNvPr>
          <p:cNvSpPr txBox="1"/>
          <p:nvPr/>
        </p:nvSpPr>
        <p:spPr>
          <a:xfrm>
            <a:off x="3672840" y="3169920"/>
            <a:ext cx="8214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E*</a:t>
            </a:r>
            <a:r>
              <a:rPr kumimoji="1" lang="en-US" altLang="ja-US" sz="48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式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を好きな回数繰り返す式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168DC3E-3E83-1141-2463-1F2247BE8E23}"/>
              </a:ext>
            </a:extLst>
          </p:cNvPr>
          <p:cNvSpPr txBox="1"/>
          <p:nvPr/>
        </p:nvSpPr>
        <p:spPr>
          <a:xfrm>
            <a:off x="0" y="4356854"/>
            <a:ext cx="1202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 PPL2025 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</a:t>
            </a:r>
            <a:endParaRPr lang="ja-US" altLang="en-US" sz="1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6B9B43D-7C49-EAE2-B23A-505507007D62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3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B7D8417-A055-F9D5-AA82-96E3749FF330}"/>
              </a:ext>
            </a:extLst>
          </p:cNvPr>
          <p:cNvSpPr txBox="1"/>
          <p:nvPr/>
        </p:nvSpPr>
        <p:spPr>
          <a:xfrm>
            <a:off x="2503170" y="5507474"/>
            <a:ext cx="7174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今日は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</a:t>
            </a:r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です</a:t>
            </a:r>
            <a:endParaRPr lang="ja-US" altLang="en-US" sz="6000"/>
          </a:p>
        </p:txBody>
      </p:sp>
      <p:pic>
        <p:nvPicPr>
          <p:cNvPr id="6" name="図 5" descr="座る, 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0292B96-B663-60C9-C92D-424123F452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1645373" y="4992309"/>
            <a:ext cx="1661708" cy="159137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9C47F5-608D-48B5-C320-CA7EF7F41CC9}"/>
              </a:ext>
            </a:extLst>
          </p:cNvPr>
          <p:cNvSpPr txBox="1"/>
          <p:nvPr/>
        </p:nvSpPr>
        <p:spPr>
          <a:xfrm>
            <a:off x="3703320" y="51663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</p:spTree>
    <p:extLst>
      <p:ext uri="{BB962C8B-B14F-4D97-AF65-F5344CB8AC3E}">
        <p14:creationId xmlns:p14="http://schemas.microsoft.com/office/powerpoint/2010/main" val="216792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EE649-6BD6-AF68-C778-01D70E96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735F3BA8-D03F-5790-872A-D46C98265278}"/>
              </a:ext>
            </a:extLst>
          </p:cNvPr>
          <p:cNvSpPr/>
          <p:nvPr/>
        </p:nvSpPr>
        <p:spPr>
          <a:xfrm>
            <a:off x="4876800" y="975360"/>
            <a:ext cx="4419600" cy="1432560"/>
          </a:xfrm>
          <a:prstGeom prst="round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US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B4D0D98-0C08-FB5F-8FF2-4B25B7D2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3" y="1"/>
            <a:ext cx="10515600" cy="1051560"/>
          </a:xfrm>
        </p:spPr>
        <p:txBody>
          <a:bodyPr/>
          <a:lstStyle/>
          <a:p>
            <a:r>
              <a:rPr kumimoji="1" lang="en-US" altLang="ja-US"/>
              <a:t>REGEX/</a:t>
            </a:r>
            <a:r>
              <a:rPr kumimoji="1" lang="ja-US" altLang="en-US"/>
              <a:t>普通の正規表現</a:t>
            </a:r>
            <a:r>
              <a:rPr kumimoji="1" lang="en-US" altLang="ja-US"/>
              <a:t> </a:t>
            </a:r>
            <a:r>
              <a:rPr kumimoji="1" lang="ja-US" altLang="en-US"/>
              <a:t>の思い出し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1BE18E-EA5F-093F-936F-EB02F5DEF1D9}"/>
              </a:ext>
            </a:extLst>
          </p:cNvPr>
          <p:cNvSpPr txBox="1"/>
          <p:nvPr/>
        </p:nvSpPr>
        <p:spPr>
          <a:xfrm>
            <a:off x="929052" y="1139760"/>
            <a:ext cx="1010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</a:t>
            </a:r>
            <a:r>
              <a:rPr kumimoji="1" lang="ja-US" altLang="en-US" sz="80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例</a:t>
            </a:r>
            <a:r>
              <a:rPr kumimoji="1" lang="en-US" altLang="ja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: Σ</a:t>
            </a:r>
            <a:r>
              <a:rPr kumimoji="1" lang="en-US" altLang="ja-US" sz="80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  </a:t>
            </a:r>
            <a:r>
              <a:rPr kumimoji="1" lang="en-US" altLang="ja-US" sz="80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</a:t>
            </a:r>
            <a:r>
              <a:rPr kumimoji="1" lang="en-US" altLang="ja-US" sz="8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PL2025 Σ</a:t>
            </a:r>
            <a:r>
              <a:rPr kumimoji="1" lang="en-US" altLang="ja-US" sz="8000" baseline="30000">
                <a:solidFill>
                  <a:prstClr val="white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*</a:t>
            </a:r>
            <a:endParaRPr kumimoji="1" lang="en-US" altLang="ja-US" sz="80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15BEB58-E8DA-7DB1-D1C1-989DF52C6A62}"/>
              </a:ext>
            </a:extLst>
          </p:cNvPr>
          <p:cNvSpPr txBox="1"/>
          <p:nvPr/>
        </p:nvSpPr>
        <p:spPr>
          <a:xfrm>
            <a:off x="3678727" y="2240280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Σ </a:t>
            </a:r>
            <a:r>
              <a:rPr kumimoji="1" lang="en-US" altLang="ja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36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あらゆる一文字にマッチする式</a:t>
            </a:r>
            <a:endParaRPr kumimoji="1" lang="en-US" altLang="ja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343559-A3BE-698B-DF84-610A8E933FE6}"/>
              </a:ext>
            </a:extLst>
          </p:cNvPr>
          <p:cNvSpPr txBox="1"/>
          <p:nvPr/>
        </p:nvSpPr>
        <p:spPr>
          <a:xfrm>
            <a:off x="3672840" y="3169920"/>
            <a:ext cx="8214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E*</a:t>
            </a:r>
            <a:r>
              <a:rPr kumimoji="1" lang="en-US" altLang="ja-US" sz="4800" baseline="30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: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式</a:t>
            </a:r>
            <a:r>
              <a:rPr kumimoji="1" lang="en-US" altLang="ja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 </a:t>
            </a:r>
            <a:r>
              <a:rPr kumimoji="1" lang="en-US" altLang="ja-US" sz="4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E </a:t>
            </a:r>
            <a:r>
              <a:rPr kumimoji="1" lang="ja-US" altLang="en-US" sz="4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を好きな回数繰り返す式</a:t>
            </a:r>
            <a:endParaRPr kumimoji="1" lang="ja-US" altLang="en-US" sz="36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218E77-7878-F9E6-0456-730FAA764FCE}"/>
              </a:ext>
            </a:extLst>
          </p:cNvPr>
          <p:cNvSpPr txBox="1"/>
          <p:nvPr/>
        </p:nvSpPr>
        <p:spPr>
          <a:xfrm>
            <a:off x="0" y="4356854"/>
            <a:ext cx="1202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ja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 PPL2025 (ε + Σ + Σ</a:t>
            </a:r>
            <a:r>
              <a:rPr kumimoji="0" lang="en-US" altLang="ja-US" sz="4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2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 + </a:t>
            </a:r>
            <a:r>
              <a:rPr kumimoji="0" lang="ja-US" altLang="en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⋯</a:t>
            </a:r>
            <a:r>
              <a:rPr kumimoji="0" lang="en-US" altLang="ja-US" sz="4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902030302020204" pitchFamily="66" charset="0"/>
                <a:ea typeface="Hiragino Maru Gothic ProN W4" panose="020F0400000000000000" pitchFamily="34" charset="-128"/>
                <a:cs typeface="+mn-cs"/>
              </a:rPr>
              <a:t>)</a:t>
            </a:r>
            <a:endParaRPr lang="ja-US" altLang="en-US" sz="1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D80B647-29A9-102F-D9A9-BFEAC0DD7675}"/>
              </a:ext>
            </a:extLst>
          </p:cNvPr>
          <p:cNvSpPr txBox="1"/>
          <p:nvPr/>
        </p:nvSpPr>
        <p:spPr>
          <a:xfrm>
            <a:off x="11818202" y="633478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28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3</a:t>
            </a:r>
            <a:endParaRPr kumimoji="1" lang="ja-US" altLang="en-US" sz="28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C0E240C-408B-CA67-1C68-541186D432AA}"/>
              </a:ext>
            </a:extLst>
          </p:cNvPr>
          <p:cNvSpPr txBox="1"/>
          <p:nvPr/>
        </p:nvSpPr>
        <p:spPr>
          <a:xfrm>
            <a:off x="2503170" y="5507474"/>
            <a:ext cx="7174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今日</a:t>
            </a:r>
            <a:r>
              <a:rPr kumimoji="1" lang="ja-US" altLang="en-US" sz="6000">
                <a:solidFill>
                  <a:srgbClr val="FF0000"/>
                </a:solidFill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は</a:t>
            </a:r>
            <a:r>
              <a:rPr kumimoji="1" lang="en-US" altLang="ja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PPL2025</a:t>
            </a:r>
            <a:r>
              <a:rPr kumimoji="1" lang="ja-US" altLang="en-US" sz="60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です</a:t>
            </a:r>
            <a:endParaRPr lang="ja-US" altLang="en-US" sz="6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F80F94-D9D9-AD0C-C085-092E87D52BD5}"/>
              </a:ext>
            </a:extLst>
          </p:cNvPr>
          <p:cNvSpPr txBox="1"/>
          <p:nvPr/>
        </p:nvSpPr>
        <p:spPr>
          <a:xfrm>
            <a:off x="3703320" y="516636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US" altLang="en-US" sz="5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6E923C-1BE4-F656-8670-0F68042A7164}"/>
              </a:ext>
            </a:extLst>
          </p:cNvPr>
          <p:cNvSpPr txBox="1"/>
          <p:nvPr/>
        </p:nvSpPr>
        <p:spPr>
          <a:xfrm>
            <a:off x="4404360" y="50292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US" sz="4400">
                <a:latin typeface="Comic Sans MS" panose="030F0902030302020204" pitchFamily="66" charset="0"/>
                <a:ea typeface="Hiragino Maru Gothic ProN W4" panose="020F0400000000000000" pitchFamily="34" charset="-128"/>
              </a:rPr>
              <a:t>❌️</a:t>
            </a:r>
            <a:endParaRPr kumimoji="1" lang="ja-US" altLang="en-US" sz="4400">
              <a:latin typeface="Comic Sans MS" panose="030F0902030302020204" pitchFamily="66" charset="0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3613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z="4400">
            <a:latin typeface="Comic Sans MS" panose="030F0902030302020204" pitchFamily="66" charset="0"/>
            <a:ea typeface="Hiragino Maru Gothic ProN W4" panose="020F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7808</TotalTime>
  <Words>2588</Words>
  <Application>Microsoft Macintosh PowerPoint</Application>
  <PresentationFormat>ワイド画面</PresentationFormat>
  <Paragraphs>647</Paragraphs>
  <Slides>51</Slides>
  <Notes>12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8" baseType="lpstr">
      <vt:lpstr>Aptos</vt:lpstr>
      <vt:lpstr>Comic Sans MS</vt:lpstr>
      <vt:lpstr>Hiragino Maru Gothic ProN W4</vt:lpstr>
      <vt:lpstr>Arial</vt:lpstr>
      <vt:lpstr>Montserrat</vt:lpstr>
      <vt:lpstr>FatFrank Free</vt:lpstr>
      <vt:lpstr>Office テーマ</vt:lpstr>
      <vt:lpstr>PowerPoint プレゼンテーション</vt:lpstr>
      <vt:lpstr>PowerPoint プレゼンテーション</vt:lpstr>
      <vt:lpstr>PowerPoint プレゼンテーション</vt:lpstr>
      <vt:lpstr>REGEX/普通の正規表現 の思い出し</vt:lpstr>
      <vt:lpstr>REGEX/普通の正規表現 の思い出し</vt:lpstr>
      <vt:lpstr>REGEX/普通の正規表現 の思い出し</vt:lpstr>
      <vt:lpstr>REGEX/普通の正規表現 の思い出し</vt:lpstr>
      <vt:lpstr>REGEX/普通の正規表現 の思い出し</vt:lpstr>
      <vt:lpstr>REGEX/普通の正規表現 の思い出し</vt:lpstr>
      <vt:lpstr>REGEX/普通の正規表現 の思い出し</vt:lpstr>
      <vt:lpstr>REGEX/普通の正規表現 の思い出し</vt:lpstr>
      <vt:lpstr>REGEX/普通の正規表現 の思い出し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でも 変数 を使えば簡単!</vt:lpstr>
      <vt:lpstr>でも 変数 を使えば簡単!</vt:lpstr>
      <vt:lpstr>でも 変数 を使えば簡単!</vt:lpstr>
      <vt:lpstr>でも 変数 を使えば簡単!</vt:lpstr>
      <vt:lpstr>でも 変数 を使えば簡単!</vt:lpstr>
      <vt:lpstr>でも 変数 を使えば簡単!</vt:lpstr>
      <vt:lpstr>でも 変数 を使えば簡単!</vt:lpstr>
      <vt:lpstr>PowerPoint プレゼンテーション</vt:lpstr>
      <vt:lpstr>PowerPoint プレゼンテーション</vt:lpstr>
      <vt:lpstr>REWBの別の例: 次の式はどんな文字列たちを作る？</vt:lpstr>
      <vt:lpstr>PowerPoint プレゼンテーション</vt:lpstr>
      <vt:lpstr>Positive Lookahead</vt:lpstr>
      <vt:lpstr>Positive Lookahead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到達できない場合を NSPACE[ log(N) ] で 解けるか？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上里友弥</dc:creator>
  <cp:lastModifiedBy>上里友弥</cp:lastModifiedBy>
  <cp:revision>322</cp:revision>
  <dcterms:created xsi:type="dcterms:W3CDTF">2025-02-26T12:11:51Z</dcterms:created>
  <dcterms:modified xsi:type="dcterms:W3CDTF">2025-03-04T18:33:59Z</dcterms:modified>
</cp:coreProperties>
</file>